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Lst>
  <p:notesMasterIdLst>
    <p:notesMasterId r:id="rId60"/>
  </p:notesMasterIdLst>
  <p:sldIdLst>
    <p:sldId id="256" r:id="rId3"/>
    <p:sldId id="324" r:id="rId4"/>
    <p:sldId id="323" r:id="rId5"/>
    <p:sldId id="325" r:id="rId6"/>
    <p:sldId id="326" r:id="rId7"/>
    <p:sldId id="328" r:id="rId8"/>
    <p:sldId id="329" r:id="rId9"/>
    <p:sldId id="330" r:id="rId10"/>
    <p:sldId id="358" r:id="rId11"/>
    <p:sldId id="333" r:id="rId12"/>
    <p:sldId id="334" r:id="rId13"/>
    <p:sldId id="335" r:id="rId14"/>
    <p:sldId id="336" r:id="rId15"/>
    <p:sldId id="337" r:id="rId16"/>
    <p:sldId id="338" r:id="rId17"/>
    <p:sldId id="339" r:id="rId18"/>
    <p:sldId id="340" r:id="rId19"/>
    <p:sldId id="341" r:id="rId20"/>
    <p:sldId id="342" r:id="rId21"/>
    <p:sldId id="344" r:id="rId22"/>
    <p:sldId id="346" r:id="rId23"/>
    <p:sldId id="347" r:id="rId24"/>
    <p:sldId id="350" r:id="rId25"/>
    <p:sldId id="351" r:id="rId26"/>
    <p:sldId id="352" r:id="rId27"/>
    <p:sldId id="353" r:id="rId28"/>
    <p:sldId id="354" r:id="rId29"/>
    <p:sldId id="355" r:id="rId30"/>
    <p:sldId id="356" r:id="rId31"/>
    <p:sldId id="385" r:id="rId32"/>
    <p:sldId id="386" r:id="rId33"/>
    <p:sldId id="389" r:id="rId34"/>
    <p:sldId id="390" r:id="rId35"/>
    <p:sldId id="391" r:id="rId36"/>
    <p:sldId id="393" r:id="rId37"/>
    <p:sldId id="398" r:id="rId38"/>
    <p:sldId id="395" r:id="rId39"/>
    <p:sldId id="399" r:id="rId40"/>
    <p:sldId id="400" r:id="rId41"/>
    <p:sldId id="401" r:id="rId42"/>
    <p:sldId id="402" r:id="rId43"/>
    <p:sldId id="403" r:id="rId44"/>
    <p:sldId id="405" r:id="rId45"/>
    <p:sldId id="406" r:id="rId46"/>
    <p:sldId id="407" r:id="rId47"/>
    <p:sldId id="408" r:id="rId48"/>
    <p:sldId id="409" r:id="rId49"/>
    <p:sldId id="410" r:id="rId50"/>
    <p:sldId id="411" r:id="rId51"/>
    <p:sldId id="412" r:id="rId52"/>
    <p:sldId id="413" r:id="rId53"/>
    <p:sldId id="415" r:id="rId54"/>
    <p:sldId id="416" r:id="rId55"/>
    <p:sldId id="381" r:id="rId56"/>
    <p:sldId id="418" r:id="rId57"/>
    <p:sldId id="419" r:id="rId58"/>
    <p:sldId id="420" r:id="rId59"/>
  </p:sldIdLst>
  <p:sldSz cx="18288000" cy="10287000"/>
  <p:notesSz cx="10287000" cy="18288000"/>
  <p:embeddedFontLst>
    <p:embeddedFont>
      <p:font typeface="맑은 고딕" pitchFamily="50" charset="-127"/>
      <p:regular r:id="rId61"/>
      <p:bold r:id="rId62"/>
    </p:embeddedFont>
    <p:embeddedFont>
      <p:font typeface="나눔스퀘어 ExtraBold" pitchFamily="50" charset="-127"/>
      <p:bold r:id="rId63"/>
    </p:embeddedFont>
    <p:embeddedFont>
      <p:font typeface="나눔스퀘어 Bold" pitchFamily="50" charset="-127"/>
      <p:bold r:id="rId64"/>
    </p:embeddedFont>
    <p:embeddedFont>
      <p:font typeface="나눔스퀘어_ac" pitchFamily="50" charset="-127"/>
      <p:regular r:id="rId65"/>
    </p:embeddedFont>
    <p:embeddedFont>
      <p:font typeface="Calibri" pitchFamily="34" charset="0"/>
      <p:regular r:id="rId66"/>
      <p:bold r:id="rId67"/>
      <p:italic r:id="rId68"/>
      <p:boldItalic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5760">
          <p15:clr>
            <a:srgbClr val="A4A3A4"/>
          </p15:clr>
        </p15:guide>
        <p15:guide id="2" pos="32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3776"/>
    <a:srgbClr val="08306B"/>
    <a:srgbClr val="125DA6"/>
    <a:srgbClr val="1562A9"/>
    <a:srgbClr val="D0E2F2"/>
    <a:srgbClr val="D2E3F3"/>
    <a:srgbClr val="DBEEF4"/>
    <a:srgbClr val="F6FAFF"/>
    <a:srgbClr val="F4F9FE"/>
    <a:srgbClr val="505964"/>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2404" autoAdjust="0"/>
    <p:restoredTop sz="90625" autoAdjust="0"/>
  </p:normalViewPr>
  <p:slideViewPr>
    <p:cSldViewPr>
      <p:cViewPr>
        <p:scale>
          <a:sx n="75" d="100"/>
          <a:sy n="75" d="100"/>
        </p:scale>
        <p:origin x="-66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3" d="100"/>
          <a:sy n="43" d="100"/>
        </p:scale>
        <p:origin x="-4380" y="-150"/>
      </p:cViewPr>
      <p:guideLst>
        <p:guide orient="horz" pos="5760"/>
        <p:guide pos="324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57700" cy="9144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827713" y="0"/>
            <a:ext cx="4457700" cy="914400"/>
          </a:xfrm>
          <a:prstGeom prst="rect">
            <a:avLst/>
          </a:prstGeom>
        </p:spPr>
        <p:txBody>
          <a:bodyPr vert="horz" lIns="91440" tIns="45720" rIns="91440" bIns="45720" rtlCol="0"/>
          <a:lstStyle>
            <a:lvl1pPr algn="r">
              <a:defRPr sz="1200"/>
            </a:lvl1pPr>
          </a:lstStyle>
          <a:p>
            <a:fld id="{D6A4A59F-F788-4384-8B41-8C2725284444}" type="datetimeFigureOut">
              <a:rPr lang="ko-KR" altLang="en-US" smtClean="0"/>
              <a:pPr/>
              <a:t>2023-07-12</a:t>
            </a:fld>
            <a:endParaRPr lang="ko-KR" altLang="en-US"/>
          </a:p>
        </p:txBody>
      </p:sp>
      <p:sp>
        <p:nvSpPr>
          <p:cNvPr id="4" name="슬라이드 이미지 개체 틀 3"/>
          <p:cNvSpPr>
            <a:spLocks noGrp="1" noRot="1" noChangeAspect="1"/>
          </p:cNvSpPr>
          <p:nvPr>
            <p:ph type="sldImg" idx="2"/>
          </p:nvPr>
        </p:nvSpPr>
        <p:spPr>
          <a:xfrm>
            <a:off x="-952500" y="1371600"/>
            <a:ext cx="12192000" cy="6858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028700" y="8686800"/>
            <a:ext cx="8229600" cy="82296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17370425"/>
            <a:ext cx="4457700" cy="9144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827713" y="17370425"/>
            <a:ext cx="4457700" cy="914400"/>
          </a:xfrm>
          <a:prstGeom prst="rect">
            <a:avLst/>
          </a:prstGeom>
        </p:spPr>
        <p:txBody>
          <a:bodyPr vert="horz" lIns="91440" tIns="45720" rIns="91440" bIns="45720" rtlCol="0" anchor="b"/>
          <a:lstStyle>
            <a:lvl1pPr algn="r">
              <a:defRPr sz="1200"/>
            </a:lvl1pPr>
          </a:lstStyle>
          <a:p>
            <a:fld id="{6ABE72E7-1082-40ED-85EF-0172C1A919B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6ABE72E7-1082-40ED-85EF-0172C1A919B5}" type="slidenum">
              <a:rPr lang="ko-KR" altLang="en-US" smtClean="0"/>
              <a:pPr/>
              <a:t>57</a:t>
            </a:fld>
            <a:endParaRPr lang="ko-KR"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8166F1F-CE9B-4651-A6AA-CD717754106B}" type="datetimeFigureOut">
              <a:rPr lang="en-US" smtClean="0"/>
              <a:pPr/>
              <a:t>7/12/2023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371600" y="3195638"/>
            <a:ext cx="15544800" cy="2205037"/>
          </a:xfrm>
          <a:prstGeom prst="rect">
            <a:avLst/>
          </a:prstGeom>
        </p:spPr>
        <p:txBody>
          <a:bodyPr/>
          <a:lstStyle/>
          <a:p>
            <a:r>
              <a:rPr lang="ko-KR" altLang="en-US"/>
              <a:t>마스터 제목 스타일 편집</a:t>
            </a:r>
          </a:p>
        </p:txBody>
      </p:sp>
      <p:sp>
        <p:nvSpPr>
          <p:cNvPr id="3" name="부제목 2"/>
          <p:cNvSpPr>
            <a:spLocks noGrp="1"/>
          </p:cNvSpPr>
          <p:nvPr>
            <p:ph type="subTitle" idx="1"/>
          </p:nvPr>
        </p:nvSpPr>
        <p:spPr>
          <a:xfrm>
            <a:off x="2743200" y="5829300"/>
            <a:ext cx="12801600" cy="26289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5" name="바닥글 개체 틀 4"/>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14400" y="412750"/>
            <a:ext cx="16459200" cy="1714500"/>
          </a:xfrm>
          <a:prstGeom prst="rect">
            <a:avLst/>
          </a:prstGeom>
        </p:spPr>
        <p:txBody>
          <a:bodyPr/>
          <a:lstStyle/>
          <a:p>
            <a:r>
              <a:rPr lang="ko-KR" altLang="en-US"/>
              <a:t>마스터 제목 스타일 편집</a:t>
            </a:r>
          </a:p>
        </p:txBody>
      </p:sp>
      <p:sp>
        <p:nvSpPr>
          <p:cNvPr id="3" name="내용 개체 틀 2"/>
          <p:cNvSpPr>
            <a:spLocks noGrp="1"/>
          </p:cNvSpPr>
          <p:nvPr>
            <p:ph idx="1"/>
          </p:nvPr>
        </p:nvSpPr>
        <p:spPr>
          <a:xfrm>
            <a:off x="914400" y="2400300"/>
            <a:ext cx="16459200" cy="6789738"/>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5" name="바닥글 개체 틀 4"/>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444625" y="6610350"/>
            <a:ext cx="15544800" cy="2043113"/>
          </a:xfrm>
          <a:prstGeom prst="rect">
            <a:avLst/>
          </a:prstGeo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1444625" y="4360863"/>
            <a:ext cx="15544800" cy="22494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5" name="바닥글 개체 틀 4"/>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914400" y="412750"/>
            <a:ext cx="16459200" cy="1714500"/>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914400" y="2400300"/>
            <a:ext cx="8153400" cy="67897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9220200" y="2400300"/>
            <a:ext cx="8153400" cy="67897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6" name="바닥글 개체 틀 5"/>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914400" y="412750"/>
            <a:ext cx="16459200" cy="1714500"/>
          </a:xfrm>
          <a:prstGeom prst="rect">
            <a:avLst/>
          </a:prstGeo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914400" y="2303463"/>
            <a:ext cx="8080375" cy="958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914400" y="3262313"/>
            <a:ext cx="8080375" cy="592772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9290050" y="2303463"/>
            <a:ext cx="8083550" cy="9588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9290050" y="3262313"/>
            <a:ext cx="8083550" cy="5927725"/>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8" name="바닥글 개체 틀 7"/>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9" name="슬라이드 번호 개체 틀 8"/>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914400" y="412750"/>
            <a:ext cx="16459200" cy="1714500"/>
          </a:xfrm>
          <a:prstGeom prst="rect">
            <a:avLst/>
          </a:prstGeom>
        </p:spPr>
        <p:txBody>
          <a:bodyPr/>
          <a:lstStyle/>
          <a:p>
            <a:r>
              <a:rPr lang="ko-KR" altLang="en-US"/>
              <a:t>마스터 제목 스타일 편집</a:t>
            </a:r>
          </a:p>
        </p:txBody>
      </p:sp>
      <p:sp>
        <p:nvSpPr>
          <p:cNvPr id="3" name="날짜 개체 틀 2"/>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4" name="바닥글 개체 틀 3"/>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5" name="슬라이드 번호 개체 틀 4"/>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3" name="바닥글 개체 틀 2"/>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4" name="슬라이드 번호 개체 틀 3"/>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914400" y="409575"/>
            <a:ext cx="6016625" cy="1743075"/>
          </a:xfrm>
          <a:prstGeom prst="rect">
            <a:avLst/>
          </a:prstGeo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7150100" y="409575"/>
            <a:ext cx="10223500" cy="878046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914400" y="2152650"/>
            <a:ext cx="6016625" cy="7037388"/>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6" name="바닥글 개체 틀 5"/>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3584575" y="7200900"/>
            <a:ext cx="10972800" cy="850900"/>
          </a:xfrm>
          <a:prstGeom prst="rect">
            <a:avLst/>
          </a:prstGeo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3584575" y="919163"/>
            <a:ext cx="10972800" cy="61722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3584575" y="8051800"/>
            <a:ext cx="10972800" cy="12065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6" name="바닥글 개체 틀 5"/>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7" name="슬라이드 번호 개체 틀 6"/>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914400" y="412750"/>
            <a:ext cx="16459200" cy="1714500"/>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914400" y="2400300"/>
            <a:ext cx="16459200" cy="6789738"/>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5" name="바닥글 개체 틀 4"/>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3258800" y="412750"/>
            <a:ext cx="4114800" cy="8777288"/>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914400" y="412750"/>
            <a:ext cx="12192000" cy="8777288"/>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914400" y="9534525"/>
            <a:ext cx="4267200" cy="547688"/>
          </a:xfrm>
          <a:prstGeom prst="rect">
            <a:avLst/>
          </a:prstGeom>
        </p:spPr>
        <p:txBody>
          <a:bodyPr/>
          <a:lstStyle/>
          <a:p>
            <a:fld id="{87F91991-278E-4937-B137-521BF5C22EB4}" type="datetimeFigureOut">
              <a:rPr lang="ko-KR" altLang="en-US" smtClean="0"/>
              <a:pPr/>
              <a:t>2023-07-12</a:t>
            </a:fld>
            <a:endParaRPr lang="ko-KR" altLang="en-US"/>
          </a:p>
        </p:txBody>
      </p:sp>
      <p:sp>
        <p:nvSpPr>
          <p:cNvPr id="5" name="바닥글 개체 틀 4"/>
          <p:cNvSpPr>
            <a:spLocks noGrp="1"/>
          </p:cNvSpPr>
          <p:nvPr>
            <p:ph type="ftr" sz="quarter" idx="11"/>
          </p:nvPr>
        </p:nvSpPr>
        <p:spPr>
          <a:xfrm>
            <a:off x="6248400" y="9534525"/>
            <a:ext cx="5791200" cy="547688"/>
          </a:xfrm>
          <a:prstGeom prst="rect">
            <a:avLst/>
          </a:prstGeom>
        </p:spPr>
        <p:txBody>
          <a:bodyPr/>
          <a:lstStyle/>
          <a:p>
            <a:endParaRPr lang="ko-KR" altLang="en-US"/>
          </a:p>
        </p:txBody>
      </p:sp>
      <p:sp>
        <p:nvSpPr>
          <p:cNvPr id="6" name="슬라이드 번호 개체 틀 5"/>
          <p:cNvSpPr>
            <a:spLocks noGrp="1"/>
          </p:cNvSpPr>
          <p:nvPr>
            <p:ph type="sldNum" sz="quarter" idx="12"/>
          </p:nvPr>
        </p:nvSpPr>
        <p:spPr>
          <a:xfrm>
            <a:off x="13106400" y="9534525"/>
            <a:ext cx="4267200" cy="547688"/>
          </a:xfrm>
          <a:prstGeom prst="rect">
            <a:avLst/>
          </a:prstGeom>
        </p:spPr>
        <p:txBody>
          <a:bodyPr/>
          <a:lstStyle/>
          <a:p>
            <a:fld id="{FBB0B094-6ABC-4325-9EDB-26C0A97F1FE0}"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A76116CE-C4A3-4A05-B2D7-7C2E9A889C0F}" type="datetimeFigureOut">
              <a:rPr lang="en-US" smtClean="0"/>
              <a:pPr/>
              <a:t>7/12/2023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1393E5F-521B-4CAD-9D3A-AE923D912D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그룹 1001"/>
          <p:cNvGrpSpPr/>
          <p:nvPr userDrawn="1"/>
        </p:nvGrpSpPr>
        <p:grpSpPr>
          <a:xfrm>
            <a:off x="1428696" y="816529"/>
            <a:ext cx="16131155" cy="8684689"/>
            <a:chOff x="4427447" y="656500"/>
            <a:chExt cx="13132404" cy="8956847"/>
          </a:xfrm>
        </p:grpSpPr>
        <p:pic>
          <p:nvPicPr>
            <p:cNvPr id="8" name="Object 2"/>
            <p:cNvPicPr>
              <a:picLocks noChangeAspect="1"/>
            </p:cNvPicPr>
            <p:nvPr/>
          </p:nvPicPr>
          <p:blipFill>
            <a:blip r:embed="rId13" cstate="print"/>
            <a:stretch>
              <a:fillRect/>
            </a:stretch>
          </p:blipFill>
          <p:spPr>
            <a:xfrm>
              <a:off x="4427447" y="656500"/>
              <a:ext cx="13132404" cy="8956847"/>
            </a:xfrm>
            <a:prstGeom prst="rect">
              <a:avLst/>
            </a:prstGeom>
          </p:spPr>
        </p:pic>
      </p:grpSp>
      <p:cxnSp>
        <p:nvCxnSpPr>
          <p:cNvPr id="9" name="직선 연결선 8"/>
          <p:cNvCxnSpPr/>
          <p:nvPr userDrawn="1"/>
        </p:nvCxnSpPr>
        <p:spPr>
          <a:xfrm>
            <a:off x="4071902" y="2071666"/>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10" name="모서리가 둥근 직사각형 9"/>
          <p:cNvSpPr/>
          <p:nvPr userDrawn="1"/>
        </p:nvSpPr>
        <p:spPr>
          <a:xfrm>
            <a:off x="500002" y="408922"/>
            <a:ext cx="2786400" cy="3020066"/>
          </a:xfrm>
          <a:prstGeom prst="roundRect">
            <a:avLst>
              <a:gd name="adj" fmla="val 9296"/>
            </a:avLst>
          </a:prstGeom>
          <a:solidFill>
            <a:srgbClr val="D9EA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1" name="직선 연결선 10"/>
          <p:cNvCxnSpPr/>
          <p:nvPr userDrawn="1"/>
        </p:nvCxnSpPr>
        <p:spPr>
          <a:xfrm>
            <a:off x="542864" y="2500294"/>
            <a:ext cx="2714644" cy="1588"/>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6.png"/><Relationship Id="rId7" Type="http://schemas.openxmlformats.org/officeDocument/2006/relationships/image" Target="../media/image8.png"/><Relationship Id="rId12" Type="http://schemas.openxmlformats.org/officeDocument/2006/relationships/image" Target="../media/image44.pn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6.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jpe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jpeg"/><Relationship Id="rId2" Type="http://schemas.openxmlformats.org/officeDocument/2006/relationships/image" Target="../media/image48.png"/><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4.xml"/><Relationship Id="rId6" Type="http://schemas.openxmlformats.org/officeDocument/2006/relationships/image" Target="../media/image52.jpeg"/><Relationship Id="rId11" Type="http://schemas.openxmlformats.org/officeDocument/2006/relationships/image" Target="../media/image57.jpeg"/><Relationship Id="rId24" Type="http://schemas.openxmlformats.org/officeDocument/2006/relationships/image" Target="../media/image70.pn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jpe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jpeg"/><Relationship Id="rId14" Type="http://schemas.openxmlformats.org/officeDocument/2006/relationships/image" Target="../media/image60.jpeg"/><Relationship Id="rId22"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1.png"/><Relationship Id="rId1" Type="http://schemas.openxmlformats.org/officeDocument/2006/relationships/slideLayout" Target="../slideLayouts/slideLayout14.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xml"/><Relationship Id="rId5" Type="http://schemas.openxmlformats.org/officeDocument/2006/relationships/image" Target="../media/image87.png"/><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1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1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4.xml"/><Relationship Id="rId5" Type="http://schemas.openxmlformats.org/officeDocument/2006/relationships/image" Target="../media/image103.png"/><Relationship Id="rId4" Type="http://schemas.openxmlformats.org/officeDocument/2006/relationships/image" Target="../media/image102.pn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4.xml"/><Relationship Id="rId5" Type="http://schemas.openxmlformats.org/officeDocument/2006/relationships/image" Target="../media/image107.png"/><Relationship Id="rId4" Type="http://schemas.openxmlformats.org/officeDocument/2006/relationships/image" Target="../media/image106.png"/></Relationships>
</file>

<file path=ppt/slides/_rels/slide3.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4.xml"/><Relationship Id="rId5" Type="http://schemas.openxmlformats.org/officeDocument/2006/relationships/image" Target="../media/image114.png"/><Relationship Id="rId4"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4.xml"/><Relationship Id="rId5" Type="http://schemas.openxmlformats.org/officeDocument/2006/relationships/image" Target="../media/image122.png"/><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4.xml"/><Relationship Id="rId5" Type="http://schemas.openxmlformats.org/officeDocument/2006/relationships/image" Target="../media/image127.png"/><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jpeg"/><Relationship Id="rId7"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14.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hyperlink" Target="http://192.168.0.26:5000/" TargetMode="Externa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file:///F:\20230712%20ppt%20&#48156;&#54364;\Collaborative%20robotic%20arm%20picking%20grapes%20-%20Start%20the%20Smart%20Orchard.mp4" TargetMode="External"/><Relationship Id="rId1" Type="http://schemas.openxmlformats.org/officeDocument/2006/relationships/slideLayout" Target="../slideLayouts/slideLayout13.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EEEEEE"/>
        </a:solidFill>
        <a:effectLst/>
      </p:bgPr>
    </p:bg>
    <p:spTree>
      <p:nvGrpSpPr>
        <p:cNvPr id="1" name=""/>
        <p:cNvGrpSpPr/>
        <p:nvPr/>
      </p:nvGrpSpPr>
      <p:grpSpPr>
        <a:xfrm>
          <a:off x="0" y="0"/>
          <a:ext cx="0" cy="0"/>
          <a:chOff x="0" y="0"/>
          <a:chExt cx="0" cy="0"/>
        </a:xfrm>
      </p:grpSpPr>
      <p:grpSp>
        <p:nvGrpSpPr>
          <p:cNvPr id="1001" name="그룹 1001"/>
          <p:cNvGrpSpPr/>
          <p:nvPr/>
        </p:nvGrpSpPr>
        <p:grpSpPr>
          <a:xfrm>
            <a:off x="703672" y="671379"/>
            <a:ext cx="11190599" cy="8972715"/>
            <a:chOff x="703672" y="656500"/>
            <a:chExt cx="11190599" cy="8972715"/>
          </a:xfrm>
        </p:grpSpPr>
        <p:pic>
          <p:nvPicPr>
            <p:cNvPr id="3" name="Object 2"/>
            <p:cNvPicPr>
              <a:picLocks noChangeAspect="1"/>
            </p:cNvPicPr>
            <p:nvPr/>
          </p:nvPicPr>
          <p:blipFill>
            <a:blip r:embed="rId2" cstate="print"/>
            <a:stretch>
              <a:fillRect/>
            </a:stretch>
          </p:blipFill>
          <p:spPr>
            <a:xfrm>
              <a:off x="703672" y="656500"/>
              <a:ext cx="11190599" cy="8972715"/>
            </a:xfrm>
            <a:prstGeom prst="rect">
              <a:avLst/>
            </a:prstGeom>
          </p:spPr>
        </p:pic>
      </p:grpSp>
      <p:grpSp>
        <p:nvGrpSpPr>
          <p:cNvPr id="1002" name="그룹 1002"/>
          <p:cNvGrpSpPr/>
          <p:nvPr/>
        </p:nvGrpSpPr>
        <p:grpSpPr>
          <a:xfrm>
            <a:off x="12050361" y="656500"/>
            <a:ext cx="5531681" cy="8956847"/>
            <a:chOff x="12050361" y="656500"/>
            <a:chExt cx="5531681" cy="8956847"/>
          </a:xfrm>
        </p:grpSpPr>
        <p:pic>
          <p:nvPicPr>
            <p:cNvPr id="6" name="Object 5"/>
            <p:cNvPicPr>
              <a:picLocks noChangeAspect="1"/>
            </p:cNvPicPr>
            <p:nvPr/>
          </p:nvPicPr>
          <p:blipFill>
            <a:blip r:embed="rId3" cstate="print"/>
            <a:stretch>
              <a:fillRect/>
            </a:stretch>
          </p:blipFill>
          <p:spPr>
            <a:xfrm>
              <a:off x="12050361" y="656500"/>
              <a:ext cx="5531681" cy="8956847"/>
            </a:xfrm>
            <a:prstGeom prst="rect">
              <a:avLst/>
            </a:prstGeom>
          </p:spPr>
        </p:pic>
      </p:grpSp>
      <p:grpSp>
        <p:nvGrpSpPr>
          <p:cNvPr id="1003" name="그룹 1003"/>
          <p:cNvGrpSpPr/>
          <p:nvPr/>
        </p:nvGrpSpPr>
        <p:grpSpPr>
          <a:xfrm>
            <a:off x="12050361" y="5791956"/>
            <a:ext cx="5531681" cy="3821392"/>
            <a:chOff x="12050361" y="5791956"/>
            <a:chExt cx="5531681" cy="3821392"/>
          </a:xfrm>
        </p:grpSpPr>
        <p:pic>
          <p:nvPicPr>
            <p:cNvPr id="9" name="Object 8"/>
            <p:cNvPicPr>
              <a:picLocks noChangeAspect="1"/>
            </p:cNvPicPr>
            <p:nvPr/>
          </p:nvPicPr>
          <p:blipFill>
            <a:blip r:embed="rId4" cstate="print"/>
            <a:stretch>
              <a:fillRect/>
            </a:stretch>
          </p:blipFill>
          <p:spPr>
            <a:xfrm>
              <a:off x="12050361" y="5791956"/>
              <a:ext cx="5531681" cy="3821392"/>
            </a:xfrm>
            <a:prstGeom prst="rect">
              <a:avLst/>
            </a:prstGeom>
          </p:spPr>
        </p:pic>
      </p:grpSp>
      <p:grpSp>
        <p:nvGrpSpPr>
          <p:cNvPr id="1005" name="그룹 1005"/>
          <p:cNvGrpSpPr/>
          <p:nvPr/>
        </p:nvGrpSpPr>
        <p:grpSpPr>
          <a:xfrm>
            <a:off x="1585257" y="5114929"/>
            <a:ext cx="6506853" cy="28571"/>
            <a:chOff x="1585257" y="5586044"/>
            <a:chExt cx="6506853" cy="28571"/>
          </a:xfrm>
        </p:grpSpPr>
        <p:pic>
          <p:nvPicPr>
            <p:cNvPr id="16" name="Object 15"/>
            <p:cNvPicPr>
              <a:picLocks noChangeAspect="1"/>
            </p:cNvPicPr>
            <p:nvPr/>
          </p:nvPicPr>
          <p:blipFill>
            <a:blip r:embed="rId5" cstate="print"/>
            <a:stretch>
              <a:fillRect/>
            </a:stretch>
          </p:blipFill>
          <p:spPr>
            <a:xfrm>
              <a:off x="1585257" y="5586044"/>
              <a:ext cx="6506853" cy="28571"/>
            </a:xfrm>
            <a:prstGeom prst="rect">
              <a:avLst/>
            </a:prstGeom>
          </p:spPr>
        </p:pic>
      </p:grpSp>
      <p:sp>
        <p:nvSpPr>
          <p:cNvPr id="19" name="Object 19"/>
          <p:cNvSpPr txBox="1"/>
          <p:nvPr/>
        </p:nvSpPr>
        <p:spPr>
          <a:xfrm>
            <a:off x="1478718" y="2214542"/>
            <a:ext cx="9808422" cy="2092881"/>
          </a:xfrm>
          <a:prstGeom prst="rect">
            <a:avLst/>
          </a:prstGeom>
          <a:noFill/>
        </p:spPr>
        <p:txBody>
          <a:bodyPr wrap="square" rtlCol="0" anchor="t">
            <a:spAutoFit/>
          </a:bodyPr>
          <a:lstStyle/>
          <a:p>
            <a:r>
              <a:rPr lang="ko-KR" altLang="en-US" sz="5000" dirty="0">
                <a:latin typeface="넥슨Lv1고딕 OTF Bold" pitchFamily="50" charset="-127"/>
                <a:ea typeface="넥슨Lv1고딕 OTF Bold" pitchFamily="50" charset="-127"/>
              </a:rPr>
              <a:t>국내 </a:t>
            </a:r>
            <a:r>
              <a:rPr lang="ko-KR" altLang="en-US" sz="5000" dirty="0" err="1">
                <a:latin typeface="넥슨Lv1고딕 OTF Bold" pitchFamily="50" charset="-127"/>
                <a:ea typeface="넥슨Lv1고딕 OTF Bold" pitchFamily="50" charset="-127"/>
              </a:rPr>
              <a:t>스마트팜</a:t>
            </a:r>
            <a:r>
              <a:rPr lang="ko-KR" altLang="en-US" sz="5000" dirty="0">
                <a:latin typeface="넥슨Lv1고딕 OTF Bold" pitchFamily="50" charset="-127"/>
                <a:ea typeface="넥슨Lv1고딕 OTF Bold" pitchFamily="50" charset="-127"/>
              </a:rPr>
              <a:t> 도입을 위한 </a:t>
            </a:r>
            <a:r>
              <a:rPr lang="en-US" altLang="ko-KR" sz="5000" dirty="0">
                <a:latin typeface="넥슨Lv1고딕 OTF Bold" pitchFamily="50" charset="-127"/>
                <a:ea typeface="넥슨Lv1고딕 OTF Bold" pitchFamily="50" charset="-127"/>
              </a:rPr>
              <a:t>AI </a:t>
            </a:r>
            <a:r>
              <a:rPr lang="ko-KR" altLang="en-US" sz="5000" dirty="0">
                <a:latin typeface="넥슨Lv1고딕 OTF Bold" pitchFamily="50" charset="-127"/>
                <a:ea typeface="넥슨Lv1고딕 OTF Bold" pitchFamily="50" charset="-127"/>
              </a:rPr>
              <a:t>기반</a:t>
            </a:r>
            <a:endParaRPr lang="en-US" altLang="ko-KR" sz="5000" dirty="0">
              <a:latin typeface="넥슨Lv1고딕 OTF Bold" pitchFamily="50" charset="-127"/>
              <a:ea typeface="넥슨Lv1고딕 OTF Bold" pitchFamily="50" charset="-127"/>
            </a:endParaRPr>
          </a:p>
          <a:p>
            <a:r>
              <a:rPr lang="ko-KR" altLang="en-US" sz="4000" dirty="0">
                <a:latin typeface="넥슨Lv1고딕 OTF Bold" pitchFamily="50" charset="-127"/>
                <a:ea typeface="넥슨Lv1고딕 OTF Bold" pitchFamily="50" charset="-127"/>
              </a:rPr>
              <a:t>토마토 생체정보 모니터링 시스템</a:t>
            </a:r>
            <a:endParaRPr lang="en-US" altLang="ko-KR" sz="4000" dirty="0">
              <a:latin typeface="넥슨Lv1고딕 OTF Bold" pitchFamily="50" charset="-127"/>
              <a:ea typeface="넥슨Lv1고딕 OTF Bold" pitchFamily="50" charset="-127"/>
            </a:endParaRPr>
          </a:p>
          <a:p>
            <a:r>
              <a:rPr lang="ko-KR" altLang="en-US" sz="4000" dirty="0">
                <a:latin typeface="넥슨Lv1고딕 OTF Bold" pitchFamily="50" charset="-127"/>
                <a:ea typeface="넥슨Lv1고딕 OTF Bold" pitchFamily="50" charset="-127"/>
              </a:rPr>
              <a:t>및</a:t>
            </a:r>
            <a:r>
              <a:rPr lang="en-US" altLang="ko-KR" sz="4000" dirty="0">
                <a:latin typeface="넥슨Lv1고딕 OTF Bold" pitchFamily="50" charset="-127"/>
                <a:ea typeface="넥슨Lv1고딕 OTF Bold" pitchFamily="50" charset="-127"/>
              </a:rPr>
              <a:t> </a:t>
            </a:r>
            <a:r>
              <a:rPr lang="ko-KR" altLang="en-US" sz="4000" dirty="0">
                <a:latin typeface="넥슨Lv1고딕 OTF Bold" pitchFamily="50" charset="-127"/>
                <a:ea typeface="넥슨Lv1고딕 OTF Bold" pitchFamily="50" charset="-127"/>
              </a:rPr>
              <a:t>품질 예측 모델 개발</a:t>
            </a:r>
            <a:endParaRPr lang="en-US" sz="4000" dirty="0">
              <a:latin typeface="넥슨Lv1고딕 OTF Bold" pitchFamily="50" charset="-127"/>
              <a:ea typeface="넥슨Lv1고딕 OTF Bold" pitchFamily="50" charset="-127"/>
            </a:endParaRPr>
          </a:p>
        </p:txBody>
      </p:sp>
      <p:pic>
        <p:nvPicPr>
          <p:cNvPr id="12290" name="Picture 2" descr="C:\Users\acorn\Downloads\smart-farming_4212747.png"/>
          <p:cNvPicPr>
            <a:picLocks noChangeAspect="1" noChangeArrowheads="1"/>
          </p:cNvPicPr>
          <p:nvPr/>
        </p:nvPicPr>
        <p:blipFill>
          <a:blip r:embed="rId6"/>
          <a:srcRect/>
          <a:stretch>
            <a:fillRect/>
          </a:stretch>
        </p:blipFill>
        <p:spPr bwMode="auto">
          <a:xfrm>
            <a:off x="7620000" y="5829300"/>
            <a:ext cx="3581400" cy="3581400"/>
          </a:xfrm>
          <a:prstGeom prst="rect">
            <a:avLst/>
          </a:prstGeom>
          <a:noFill/>
        </p:spPr>
      </p:pic>
      <p:pic>
        <p:nvPicPr>
          <p:cNvPr id="12292" name="Picture 4" descr="C:\Users\acorn\Downloads\smart-farm_3474044.png"/>
          <p:cNvPicPr>
            <a:picLocks noChangeAspect="1" noChangeArrowheads="1"/>
          </p:cNvPicPr>
          <p:nvPr/>
        </p:nvPicPr>
        <p:blipFill>
          <a:blip r:embed="rId7"/>
          <a:srcRect/>
          <a:stretch>
            <a:fillRect/>
          </a:stretch>
        </p:blipFill>
        <p:spPr bwMode="auto">
          <a:xfrm>
            <a:off x="12192000" y="800100"/>
            <a:ext cx="5105400" cy="4876800"/>
          </a:xfrm>
          <a:prstGeom prst="rect">
            <a:avLst/>
          </a:prstGeom>
          <a:noFill/>
        </p:spPr>
      </p:pic>
      <p:pic>
        <p:nvPicPr>
          <p:cNvPr id="26" name="Picture 4" descr="Smart farm icon"/>
          <p:cNvPicPr>
            <a:picLocks noChangeAspect="1" noChangeArrowheads="1"/>
          </p:cNvPicPr>
          <p:nvPr/>
        </p:nvPicPr>
        <p:blipFill>
          <a:blip r:embed="rId8"/>
          <a:srcRect/>
          <a:stretch>
            <a:fillRect/>
          </a:stretch>
        </p:blipFill>
        <p:spPr bwMode="auto">
          <a:xfrm>
            <a:off x="12420600" y="5905500"/>
            <a:ext cx="4876800" cy="3553098"/>
          </a:xfrm>
          <a:prstGeom prst="rect">
            <a:avLst/>
          </a:prstGeom>
          <a:noFill/>
        </p:spPr>
      </p:pic>
      <p:sp>
        <p:nvSpPr>
          <p:cNvPr id="11" name="Object 11"/>
          <p:cNvSpPr txBox="1"/>
          <p:nvPr/>
        </p:nvSpPr>
        <p:spPr>
          <a:xfrm>
            <a:off x="1511152" y="4471898"/>
            <a:ext cx="7344816" cy="600164"/>
          </a:xfrm>
          <a:prstGeom prst="rect">
            <a:avLst/>
          </a:prstGeom>
          <a:noFill/>
        </p:spPr>
        <p:txBody>
          <a:bodyPr wrap="square" rtlCol="0" anchor="ctr">
            <a:spAutoFit/>
          </a:bodyPr>
          <a:lstStyle/>
          <a:p>
            <a:r>
              <a:rPr lang="en-US" sz="3300" b="1" dirty="0">
                <a:latin typeface="넥슨Lv1고딕 OTF Bold" panose="00000800000000000000" pitchFamily="50" charset="-128"/>
                <a:ea typeface="넥슨Lv1고딕 OTF Bold" panose="00000800000000000000" pitchFamily="50" charset="-128"/>
              </a:rPr>
              <a:t>2</a:t>
            </a:r>
            <a:r>
              <a:rPr lang="ko-KR" altLang="en-US" sz="3300" b="1" dirty="0">
                <a:latin typeface="넥슨Lv1고딕 OTF Bold" panose="00000800000000000000" pitchFamily="50" charset="-128"/>
                <a:ea typeface="넥슨Lv1고딕 OTF Bold" panose="00000800000000000000" pitchFamily="50" charset="-128"/>
              </a:rPr>
              <a:t>팀</a:t>
            </a:r>
            <a:r>
              <a:rPr lang="en-US" altLang="ko-KR" sz="3300" b="1" dirty="0">
                <a:latin typeface="넥슨Lv1고딕 OTF Bold" panose="00000800000000000000" pitchFamily="50" charset="-128"/>
                <a:ea typeface="넥슨Lv1고딕 OTF Bold" panose="00000800000000000000" pitchFamily="50" charset="-128"/>
              </a:rPr>
              <a:t>)</a:t>
            </a:r>
            <a:r>
              <a:rPr lang="ko-KR" altLang="en-US" sz="3300" b="1" dirty="0">
                <a:latin typeface="넥슨Lv1고딕 OTF Bold" panose="00000800000000000000" pitchFamily="50" charset="-128"/>
                <a:ea typeface="넥슨Lv1고딕 OTF Bold" panose="00000800000000000000" pitchFamily="50" charset="-128"/>
              </a:rPr>
              <a:t> 토마토는 거꾸로 읽어도 토마토</a:t>
            </a:r>
            <a:endParaRPr lang="en-US" sz="3300" b="1" dirty="0">
              <a:latin typeface="넥슨Lv1고딕 OTF Bold" panose="00000800000000000000" pitchFamily="50" charset="-128"/>
              <a:ea typeface="넥슨Lv1고딕 OTF Bold" panose="00000800000000000000" pitchFamily="50" charset="-128"/>
            </a:endParaRPr>
          </a:p>
        </p:txBody>
      </p:sp>
      <p:grpSp>
        <p:nvGrpSpPr>
          <p:cNvPr id="1004" name="그룹 1004"/>
          <p:cNvGrpSpPr/>
          <p:nvPr/>
        </p:nvGrpSpPr>
        <p:grpSpPr>
          <a:xfrm>
            <a:off x="1571165" y="4404670"/>
            <a:ext cx="6506853" cy="28571"/>
            <a:chOff x="1571165" y="5018661"/>
            <a:chExt cx="6506853" cy="28571"/>
          </a:xfrm>
        </p:grpSpPr>
        <p:pic>
          <p:nvPicPr>
            <p:cNvPr id="13" name="Object 12"/>
            <p:cNvPicPr>
              <a:picLocks noChangeAspect="1"/>
            </p:cNvPicPr>
            <p:nvPr/>
          </p:nvPicPr>
          <p:blipFill>
            <a:blip r:embed="rId5" cstate="print"/>
            <a:stretch>
              <a:fillRect/>
            </a:stretch>
          </p:blipFill>
          <p:spPr>
            <a:xfrm>
              <a:off x="1571165" y="5018661"/>
              <a:ext cx="6506853" cy="28571"/>
            </a:xfrm>
            <a:prstGeom prst="rect">
              <a:avLst/>
            </a:prstGeom>
          </p:spPr>
        </p:pic>
      </p:grpSp>
      <p:sp>
        <p:nvSpPr>
          <p:cNvPr id="17" name="TextBox 16"/>
          <p:cNvSpPr txBox="1"/>
          <p:nvPr/>
        </p:nvSpPr>
        <p:spPr>
          <a:xfrm>
            <a:off x="1571572" y="5243456"/>
            <a:ext cx="5715040" cy="400110"/>
          </a:xfrm>
          <a:prstGeom prst="rect">
            <a:avLst/>
          </a:prstGeom>
          <a:noFill/>
        </p:spPr>
        <p:txBody>
          <a:bodyPr wrap="square" rtlCol="0">
            <a:spAutoFit/>
          </a:bodyPr>
          <a:lstStyle/>
          <a:p>
            <a:r>
              <a:rPr lang="en-US" altLang="ko-KR" sz="2000" dirty="0" smtClean="0">
                <a:latin typeface="넥슨Lv1고딕 OTF Bold" pitchFamily="50" charset="-127"/>
                <a:ea typeface="넥슨Lv1고딕 OTF Bold" pitchFamily="50" charset="-127"/>
              </a:rPr>
              <a:t>https://github.com/naleetwo/FinalProject.git</a:t>
            </a:r>
            <a:endParaRPr lang="ko-KR" altLang="en-US" sz="2000" dirty="0">
              <a:latin typeface="넥슨Lv1고딕 OTF Bold" pitchFamily="50" charset="-127"/>
              <a:ea typeface="넥슨Lv1고딕 OTF Bold" pitchFamily="50" charset="-127"/>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 xmlns:a16="http://schemas.microsoft.com/office/drawing/2014/main" id="{6E83BA5A-AB5B-F5A1-04BD-61DAB708304E}"/>
              </a:ext>
            </a:extLst>
          </p:cNvPr>
          <p:cNvPicPr>
            <a:picLocks noChangeAspect="1" noChangeArrowheads="1"/>
          </p:cNvPicPr>
          <p:nvPr/>
        </p:nvPicPr>
        <p:blipFill>
          <a:blip r:embed="rId2"/>
          <a:srcRect l="4597" t="47617" r="7121" b="15687"/>
          <a:stretch>
            <a:fillRect/>
          </a:stretch>
        </p:blipFill>
        <p:spPr bwMode="auto">
          <a:xfrm>
            <a:off x="6715108" y="5572128"/>
            <a:ext cx="8839200" cy="3652935"/>
          </a:xfrm>
          <a:prstGeom prst="rect">
            <a:avLst/>
          </a:prstGeom>
          <a:noFill/>
        </p:spPr>
      </p:pic>
      <p:sp>
        <p:nvSpPr>
          <p:cNvPr id="5" name="TextBox 4">
            <a:extLst>
              <a:ext uri="{FF2B5EF4-FFF2-40B4-BE49-F238E27FC236}">
                <a16:creationId xmlns="" xmlns:a16="http://schemas.microsoft.com/office/drawing/2014/main"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pic>
        <p:nvPicPr>
          <p:cNvPr id="6"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 xmlns:a16="http://schemas.microsoft.com/office/drawing/2014/main" id="{4B4B8273-BC44-3B91-C0F5-F82972BD8238}"/>
              </a:ext>
            </a:extLst>
          </p:cNvPr>
          <p:cNvPicPr>
            <a:picLocks noChangeAspect="1" noChangeArrowheads="1"/>
          </p:cNvPicPr>
          <p:nvPr/>
        </p:nvPicPr>
        <p:blipFill rotWithShape="1">
          <a:blip r:embed="rId2"/>
          <a:srcRect l="4596" t="9124" r="7121" b="54422"/>
          <a:stretch/>
        </p:blipFill>
        <p:spPr bwMode="auto">
          <a:xfrm>
            <a:off x="3519847" y="2166756"/>
            <a:ext cx="9338929" cy="3834000"/>
          </a:xfrm>
          <a:prstGeom prst="rect">
            <a:avLst/>
          </a:prstGeom>
          <a:noFill/>
        </p:spPr>
      </p:pic>
      <p:pic>
        <p:nvPicPr>
          <p:cNvPr id="7"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 xmlns:a16="http://schemas.microsoft.com/office/drawing/2014/main" id="{86424248-874B-95F6-76C1-2D0B4E1213F6}"/>
              </a:ext>
            </a:extLst>
          </p:cNvPr>
          <p:cNvPicPr>
            <a:picLocks noChangeAspect="1" noChangeArrowheads="1"/>
          </p:cNvPicPr>
          <p:nvPr/>
        </p:nvPicPr>
        <p:blipFill rotWithShape="1">
          <a:blip r:embed="rId2"/>
          <a:srcRect l="50331" t="49049" r="15435" b="37230"/>
          <a:stretch/>
        </p:blipFill>
        <p:spPr bwMode="auto">
          <a:xfrm>
            <a:off x="11144264" y="5286376"/>
            <a:ext cx="5410200" cy="2155725"/>
          </a:xfrm>
          <a:prstGeom prst="rect">
            <a:avLst/>
          </a:prstGeom>
          <a:noFill/>
        </p:spPr>
      </p:pic>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 xmlns:a16="http://schemas.microsoft.com/office/drawing/2014/main" id="{4EC1BA16-B20B-197D-BAFB-A0AAEC5EF05F}"/>
              </a:ext>
            </a:extLst>
          </p:cNvPr>
          <p:cNvSpPr txBox="1"/>
          <p:nvPr/>
        </p:nvSpPr>
        <p:spPr>
          <a:xfrm>
            <a:off x="4038600" y="1206616"/>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- 1</a:t>
            </a:r>
            <a:r>
              <a:rPr lang="ko-KR" altLang="en-US" sz="3000" dirty="0">
                <a:latin typeface="넥슨Lv1고딕 OTF Bold" pitchFamily="50" charset="-127"/>
                <a:ea typeface="넥슨Lv1고딕 OTF Bold" pitchFamily="50" charset="-127"/>
              </a:rPr>
              <a:t>세대 모델</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원격 감시 및 제어</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 xmlns:a16="http://schemas.microsoft.com/office/drawing/2014/main" id="{6E83BA5A-AB5B-F5A1-04BD-61DAB708304E}"/>
              </a:ext>
            </a:extLst>
          </p:cNvPr>
          <p:cNvPicPr>
            <a:picLocks noChangeAspect="1" noChangeArrowheads="1"/>
          </p:cNvPicPr>
          <p:nvPr/>
        </p:nvPicPr>
        <p:blipFill>
          <a:blip r:embed="rId2"/>
          <a:srcRect l="4597" t="47617" r="7121" b="15687"/>
          <a:stretch>
            <a:fillRect/>
          </a:stretch>
        </p:blipFill>
        <p:spPr bwMode="auto">
          <a:xfrm>
            <a:off x="6715108" y="5572128"/>
            <a:ext cx="8839200" cy="3652935"/>
          </a:xfrm>
          <a:prstGeom prst="rect">
            <a:avLst/>
          </a:prstGeom>
          <a:noFill/>
        </p:spPr>
      </p:pic>
      <p:sp>
        <p:nvSpPr>
          <p:cNvPr id="5" name="TextBox 4">
            <a:extLst>
              <a:ext uri="{FF2B5EF4-FFF2-40B4-BE49-F238E27FC236}">
                <a16:creationId xmlns="" xmlns:a16="http://schemas.microsoft.com/office/drawing/2014/main"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pic>
        <p:nvPicPr>
          <p:cNvPr id="6"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 xmlns:a16="http://schemas.microsoft.com/office/drawing/2014/main" id="{4B4B8273-BC44-3B91-C0F5-F82972BD8238}"/>
              </a:ext>
            </a:extLst>
          </p:cNvPr>
          <p:cNvPicPr>
            <a:picLocks noChangeAspect="1" noChangeArrowheads="1"/>
          </p:cNvPicPr>
          <p:nvPr/>
        </p:nvPicPr>
        <p:blipFill rotWithShape="1">
          <a:blip r:embed="rId2"/>
          <a:srcRect l="4596" t="9124" r="7121" b="54422"/>
          <a:stretch/>
        </p:blipFill>
        <p:spPr bwMode="auto">
          <a:xfrm>
            <a:off x="3519847" y="2166756"/>
            <a:ext cx="9338929" cy="3834000"/>
          </a:xfrm>
          <a:prstGeom prst="rect">
            <a:avLst/>
          </a:prstGeom>
          <a:noFill/>
        </p:spPr>
      </p:pic>
      <p:pic>
        <p:nvPicPr>
          <p:cNvPr id="7"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 xmlns:a16="http://schemas.microsoft.com/office/drawing/2014/main" id="{86424248-874B-95F6-76C1-2D0B4E1213F6}"/>
              </a:ext>
            </a:extLst>
          </p:cNvPr>
          <p:cNvPicPr>
            <a:picLocks noChangeAspect="1" noChangeArrowheads="1"/>
          </p:cNvPicPr>
          <p:nvPr/>
        </p:nvPicPr>
        <p:blipFill rotWithShape="1">
          <a:blip r:embed="rId2"/>
          <a:srcRect l="50331" t="49049" r="15435" b="37230"/>
          <a:stretch/>
        </p:blipFill>
        <p:spPr bwMode="auto">
          <a:xfrm>
            <a:off x="11144264" y="5286376"/>
            <a:ext cx="5410200" cy="2155725"/>
          </a:xfrm>
          <a:prstGeom prst="rect">
            <a:avLst/>
          </a:prstGeom>
          <a:noFill/>
        </p:spPr>
      </p:pic>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 xmlns:a16="http://schemas.microsoft.com/office/drawing/2014/main" id="{4EC1BA16-B20B-197D-BAFB-A0AAEC5EF05F}"/>
              </a:ext>
            </a:extLst>
          </p:cNvPr>
          <p:cNvSpPr txBox="1"/>
          <p:nvPr/>
        </p:nvSpPr>
        <p:spPr>
          <a:xfrm>
            <a:off x="4038600" y="1206616"/>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- 1</a:t>
            </a:r>
            <a:r>
              <a:rPr lang="ko-KR" altLang="en-US" sz="3000" dirty="0">
                <a:latin typeface="넥슨Lv1고딕 OTF Bold" pitchFamily="50" charset="-127"/>
                <a:ea typeface="넥슨Lv1고딕 OTF Bold" pitchFamily="50" charset="-127"/>
              </a:rPr>
              <a:t>세대 모델</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원격 감시 및 제어</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pic>
        <p:nvPicPr>
          <p:cNvPr id="11"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 xmlns:a16="http://schemas.microsoft.com/office/drawing/2014/main" id="{FE89D9D8-1117-13EA-76B2-7AA13CB07016}"/>
              </a:ext>
            </a:extLst>
          </p:cNvPr>
          <p:cNvPicPr>
            <a:picLocks noChangeAspect="1" noChangeArrowheads="1"/>
          </p:cNvPicPr>
          <p:nvPr/>
        </p:nvPicPr>
        <p:blipFill>
          <a:blip r:embed="rId2"/>
          <a:srcRect l="22614" t="84313" r="16430" b="5116"/>
          <a:stretch>
            <a:fillRect/>
          </a:stretch>
        </p:blipFill>
        <p:spPr bwMode="auto">
          <a:xfrm>
            <a:off x="3089374" y="3841516"/>
            <a:ext cx="12109252" cy="2087802"/>
          </a:xfrm>
          <a:prstGeom prst="rect">
            <a:avLst/>
          </a:prstGeom>
          <a:noFill/>
        </p:spPr>
      </p:pic>
      <p:cxnSp>
        <p:nvCxnSpPr>
          <p:cNvPr id="12" name="Straight Connector 10">
            <a:extLst>
              <a:ext uri="{FF2B5EF4-FFF2-40B4-BE49-F238E27FC236}">
                <a16:creationId xmlns="" xmlns:a16="http://schemas.microsoft.com/office/drawing/2014/main" id="{09DCCE8A-6A04-88E4-430F-264A07BD6108}"/>
              </a:ext>
            </a:extLst>
          </p:cNvPr>
          <p:cNvCxnSpPr/>
          <p:nvPr/>
        </p:nvCxnSpPr>
        <p:spPr>
          <a:xfrm>
            <a:off x="9215438" y="5643566"/>
            <a:ext cx="2286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pic>
        <p:nvPicPr>
          <p:cNvPr id="14"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 xmlns:a16="http://schemas.microsoft.com/office/drawing/2014/main" id="{EFCA17ED-E5C4-91C9-3CC5-CCC067366782}"/>
              </a:ext>
            </a:extLst>
          </p:cNvPr>
          <p:cNvPicPr>
            <a:picLocks noChangeAspect="1" noChangeArrowheads="1"/>
          </p:cNvPicPr>
          <p:nvPr/>
        </p:nvPicPr>
        <p:blipFill rotWithShape="1">
          <a:blip r:embed="rId2"/>
          <a:srcRect t="10244" b="49095"/>
          <a:stretch/>
        </p:blipFill>
        <p:spPr bwMode="auto">
          <a:xfrm>
            <a:off x="5798210" y="2170356"/>
            <a:ext cx="9158608" cy="3830400"/>
          </a:xfrm>
          <a:prstGeom prst="rect">
            <a:avLst/>
          </a:prstGeom>
          <a:noFill/>
        </p:spPr>
      </p:pic>
      <p:grpSp>
        <p:nvGrpSpPr>
          <p:cNvPr id="17" name="그룹 16"/>
          <p:cNvGrpSpPr/>
          <p:nvPr/>
        </p:nvGrpSpPr>
        <p:grpSpPr>
          <a:xfrm>
            <a:off x="5269697" y="5715004"/>
            <a:ext cx="10215634" cy="3571900"/>
            <a:chOff x="4786282" y="5679715"/>
            <a:chExt cx="10523488" cy="3815895"/>
          </a:xfrm>
        </p:grpSpPr>
        <p:pic>
          <p:nvPicPr>
            <p:cNvPr id="15"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 xmlns:a16="http://schemas.microsoft.com/office/drawing/2014/main" id="{965539B5-F702-75B8-6362-7A759A1E93EE}"/>
                </a:ext>
              </a:extLst>
            </p:cNvPr>
            <p:cNvPicPr>
              <a:picLocks noChangeAspect="1" noChangeArrowheads="1"/>
            </p:cNvPicPr>
            <p:nvPr/>
          </p:nvPicPr>
          <p:blipFill rotWithShape="1">
            <a:blip r:embed="rId2"/>
            <a:srcRect l="3906" t="51476" r="4652" b="16470"/>
            <a:stretch/>
          </p:blipFill>
          <p:spPr bwMode="auto">
            <a:xfrm>
              <a:off x="4786282" y="5841610"/>
              <a:ext cx="10134600" cy="3654000"/>
            </a:xfrm>
            <a:prstGeom prst="rect">
              <a:avLst/>
            </a:prstGeom>
            <a:noFill/>
          </p:spPr>
        </p:pic>
        <p:pic>
          <p:nvPicPr>
            <p:cNvPr id="16"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 xmlns:a16="http://schemas.microsoft.com/office/drawing/2014/main" id="{547909D3-A380-12EE-CECD-371B0752F9B6}"/>
                </a:ext>
              </a:extLst>
            </p:cNvPr>
            <p:cNvPicPr>
              <a:picLocks noChangeAspect="1" noChangeArrowheads="1"/>
            </p:cNvPicPr>
            <p:nvPr/>
          </p:nvPicPr>
          <p:blipFill rotWithShape="1">
            <a:blip r:embed="rId2"/>
            <a:srcRect l="50000" t="51476" r="13850" b="36357"/>
            <a:stretch/>
          </p:blipFill>
          <p:spPr bwMode="auto">
            <a:xfrm>
              <a:off x="9429752" y="5679715"/>
              <a:ext cx="5880018" cy="2035553"/>
            </a:xfrm>
            <a:prstGeom prst="rect">
              <a:avLst/>
            </a:prstGeom>
            <a:noFill/>
          </p:spPr>
        </p:pic>
      </p:grpSp>
      <p:sp>
        <p:nvSpPr>
          <p:cNvPr id="2" name="TextBox 1">
            <a:extLst>
              <a:ext uri="{FF2B5EF4-FFF2-40B4-BE49-F238E27FC236}">
                <a16:creationId xmlns="" xmlns:a16="http://schemas.microsoft.com/office/drawing/2014/main" id="{DF3C161D-BAB8-05A0-BD0E-8DBEF1CED89B}"/>
              </a:ext>
            </a:extLst>
          </p:cNvPr>
          <p:cNvSpPr txBox="1"/>
          <p:nvPr/>
        </p:nvSpPr>
        <p:spPr>
          <a:xfrm>
            <a:off x="3824286" y="1206616"/>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- 2</a:t>
            </a:r>
            <a:r>
              <a:rPr lang="ko-KR" altLang="en-US" sz="3000" dirty="0">
                <a:latin typeface="넥슨Lv1고딕 OTF Bold" pitchFamily="50" charset="-127"/>
                <a:ea typeface="넥슨Lv1고딕 OTF Bold" pitchFamily="50" charset="-127"/>
              </a:rPr>
              <a:t>세대 모델</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복합 환경제어 및 </a:t>
            </a:r>
            <a:r>
              <a:rPr lang="ko-KR" altLang="en-US" sz="3000" dirty="0" err="1">
                <a:latin typeface="넥슨Lv1고딕 OTF Bold" pitchFamily="50" charset="-127"/>
                <a:ea typeface="넥슨Lv1고딕 OTF Bold" pitchFamily="50" charset="-127"/>
              </a:rPr>
              <a:t>클라우드서비스</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 xmlns:a16="http://schemas.microsoft.com/office/drawing/2014/main" id="{1E32487C-EB61-A240-5EA9-183611B21B47}"/>
              </a:ext>
            </a:extLst>
          </p:cNvPr>
          <p:cNvPicPr>
            <a:picLocks noChangeAspect="1" noChangeArrowheads="1"/>
          </p:cNvPicPr>
          <p:nvPr/>
        </p:nvPicPr>
        <p:blipFill rotWithShape="1">
          <a:blip r:embed="rId2"/>
          <a:srcRect t="10244" b="49095"/>
          <a:stretch/>
        </p:blipFill>
        <p:spPr bwMode="auto">
          <a:xfrm>
            <a:off x="5798210" y="2170356"/>
            <a:ext cx="9158608" cy="3830400"/>
          </a:xfrm>
          <a:prstGeom prst="rect">
            <a:avLst/>
          </a:prstGeom>
          <a:noFill/>
        </p:spPr>
      </p:pic>
      <p:grpSp>
        <p:nvGrpSpPr>
          <p:cNvPr id="6" name="그룹 5">
            <a:extLst>
              <a:ext uri="{FF2B5EF4-FFF2-40B4-BE49-F238E27FC236}">
                <a16:creationId xmlns="" xmlns:a16="http://schemas.microsoft.com/office/drawing/2014/main" id="{477AD8A8-34EE-61CA-9210-3A5223EDA3F5}"/>
              </a:ext>
            </a:extLst>
          </p:cNvPr>
          <p:cNvGrpSpPr/>
          <p:nvPr/>
        </p:nvGrpSpPr>
        <p:grpSpPr>
          <a:xfrm>
            <a:off x="5269697" y="5715004"/>
            <a:ext cx="10215634" cy="3571900"/>
            <a:chOff x="4786282" y="5679715"/>
            <a:chExt cx="10523488" cy="3815895"/>
          </a:xfrm>
        </p:grpSpPr>
        <p:pic>
          <p:nvPicPr>
            <p:cNvPr id="7"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 xmlns:a16="http://schemas.microsoft.com/office/drawing/2014/main" id="{EF40C62F-21C4-F675-BB9B-49513281E33D}"/>
                </a:ext>
              </a:extLst>
            </p:cNvPr>
            <p:cNvPicPr>
              <a:picLocks noChangeAspect="1" noChangeArrowheads="1"/>
            </p:cNvPicPr>
            <p:nvPr/>
          </p:nvPicPr>
          <p:blipFill rotWithShape="1">
            <a:blip r:embed="rId2"/>
            <a:srcRect l="3906" t="51476" r="4652" b="16470"/>
            <a:stretch/>
          </p:blipFill>
          <p:spPr bwMode="auto">
            <a:xfrm>
              <a:off x="4786282" y="5841610"/>
              <a:ext cx="10134600" cy="3654000"/>
            </a:xfrm>
            <a:prstGeom prst="rect">
              <a:avLst/>
            </a:prstGeom>
            <a:noFill/>
          </p:spPr>
        </p:pic>
        <p:pic>
          <p:nvPicPr>
            <p:cNvPr id="13"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 xmlns:a16="http://schemas.microsoft.com/office/drawing/2014/main" id="{C13FE7B6-03E9-ED91-C1B8-2821C5832D98}"/>
                </a:ext>
              </a:extLst>
            </p:cNvPr>
            <p:cNvPicPr>
              <a:picLocks noChangeAspect="1" noChangeArrowheads="1"/>
            </p:cNvPicPr>
            <p:nvPr/>
          </p:nvPicPr>
          <p:blipFill rotWithShape="1">
            <a:blip r:embed="rId2"/>
            <a:srcRect l="50000" t="51476" r="13850" b="36357"/>
            <a:stretch/>
          </p:blipFill>
          <p:spPr bwMode="auto">
            <a:xfrm>
              <a:off x="9429752" y="5679715"/>
              <a:ext cx="5880018" cy="2035553"/>
            </a:xfrm>
            <a:prstGeom prst="rect">
              <a:avLst/>
            </a:prstGeom>
            <a:noFill/>
          </p:spPr>
        </p:pic>
      </p:grpSp>
      <p:sp>
        <p:nvSpPr>
          <p:cNvPr id="5" name="TextBox 4">
            <a:extLst>
              <a:ext uri="{FF2B5EF4-FFF2-40B4-BE49-F238E27FC236}">
                <a16:creationId xmlns="" xmlns:a16="http://schemas.microsoft.com/office/drawing/2014/main"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pic>
        <p:nvPicPr>
          <p:cNvPr id="11"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 xmlns:a16="http://schemas.microsoft.com/office/drawing/2014/main" id="{C4EAB1CE-1442-96F5-6A59-D341FBF52E3C}"/>
              </a:ext>
            </a:extLst>
          </p:cNvPr>
          <p:cNvPicPr>
            <a:picLocks noChangeAspect="1" noChangeArrowheads="1"/>
          </p:cNvPicPr>
          <p:nvPr/>
        </p:nvPicPr>
        <p:blipFill rotWithShape="1">
          <a:blip r:embed="rId2"/>
          <a:srcRect l="19584" t="82979" r="17900" b="6495"/>
          <a:stretch/>
        </p:blipFill>
        <p:spPr bwMode="auto">
          <a:xfrm>
            <a:off x="3909787" y="3687222"/>
            <a:ext cx="12945834" cy="2242096"/>
          </a:xfrm>
          <a:prstGeom prst="rect">
            <a:avLst/>
          </a:prstGeom>
          <a:noFill/>
        </p:spPr>
      </p:pic>
      <p:cxnSp>
        <p:nvCxnSpPr>
          <p:cNvPr id="12" name="Straight Connector 6">
            <a:extLst>
              <a:ext uri="{FF2B5EF4-FFF2-40B4-BE49-F238E27FC236}">
                <a16:creationId xmlns="" xmlns:a16="http://schemas.microsoft.com/office/drawing/2014/main" id="{94CEF3EA-84E1-F198-7E03-273B208B5AC5}"/>
              </a:ext>
            </a:extLst>
          </p:cNvPr>
          <p:cNvCxnSpPr>
            <a:cxnSpLocks/>
          </p:cNvCxnSpPr>
          <p:nvPr/>
        </p:nvCxnSpPr>
        <p:spPr>
          <a:xfrm>
            <a:off x="12630192" y="5577045"/>
            <a:ext cx="25146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 xmlns:a16="http://schemas.microsoft.com/office/drawing/2014/main" id="{D05440C1-A705-2030-9936-43B1F0CD2BEC}"/>
              </a:ext>
            </a:extLst>
          </p:cNvPr>
          <p:cNvSpPr txBox="1"/>
          <p:nvPr/>
        </p:nvSpPr>
        <p:spPr>
          <a:xfrm>
            <a:off x="3824286" y="1206616"/>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- 2</a:t>
            </a:r>
            <a:r>
              <a:rPr lang="ko-KR" altLang="en-US" sz="3000" dirty="0">
                <a:latin typeface="넥슨Lv1고딕 OTF Bold" pitchFamily="50" charset="-127"/>
                <a:ea typeface="넥슨Lv1고딕 OTF Bold" pitchFamily="50" charset="-127"/>
              </a:rPr>
              <a:t>세대 모델</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복합 환경제어 및 </a:t>
            </a:r>
            <a:r>
              <a:rPr lang="ko-KR" altLang="en-US" sz="3000" dirty="0" err="1">
                <a:latin typeface="넥슨Lv1고딕 OTF Bold" pitchFamily="50" charset="-127"/>
                <a:ea typeface="넥슨Lv1고딕 OTF Bold" pitchFamily="50" charset="-127"/>
              </a:rPr>
              <a:t>클라우드서비스</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 xmlns:a16="http://schemas.microsoft.com/office/drawing/2014/main" id="{4EC1BA16-B20B-197D-BAFB-A0AAEC5EF05F}"/>
              </a:ext>
            </a:extLst>
          </p:cNvPr>
          <p:cNvSpPr txBox="1"/>
          <p:nvPr/>
        </p:nvSpPr>
        <p:spPr>
          <a:xfrm>
            <a:off x="3824286" y="1206616"/>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- 3</a:t>
            </a:r>
            <a:r>
              <a:rPr lang="ko-KR" altLang="en-US" sz="3000" dirty="0">
                <a:latin typeface="넥슨Lv1고딕 OTF Bold" pitchFamily="50" charset="-127"/>
                <a:ea typeface="넥슨Lv1고딕 OTF Bold" pitchFamily="50" charset="-127"/>
              </a:rPr>
              <a:t>세대 모델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복합에너지관리 및 스마트 </a:t>
            </a:r>
            <a:r>
              <a:rPr lang="ko-KR" altLang="en-US" sz="3000" dirty="0" err="1">
                <a:latin typeface="넥슨Lv1고딕 OTF Bold" pitchFamily="50" charset="-127"/>
                <a:ea typeface="넥슨Lv1고딕 OTF Bold" pitchFamily="50" charset="-127"/>
              </a:rPr>
              <a:t>농작업</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pic>
        <p:nvPicPr>
          <p:cNvPr id="17"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 xmlns:a16="http://schemas.microsoft.com/office/drawing/2014/main" id="{99396A43-13AC-4046-F75C-F99EBC6BCE01}"/>
              </a:ext>
            </a:extLst>
          </p:cNvPr>
          <p:cNvPicPr>
            <a:picLocks noChangeAspect="1" noChangeArrowheads="1"/>
          </p:cNvPicPr>
          <p:nvPr/>
        </p:nvPicPr>
        <p:blipFill rotWithShape="1">
          <a:blip r:embed="rId2"/>
          <a:srcRect l="-1" t="9750" r="197" b="48163"/>
          <a:stretch/>
        </p:blipFill>
        <p:spPr bwMode="auto">
          <a:xfrm>
            <a:off x="5574675" y="2111384"/>
            <a:ext cx="9336417" cy="3960000"/>
          </a:xfrm>
          <a:prstGeom prst="rect">
            <a:avLst/>
          </a:prstGeom>
          <a:noFill/>
        </p:spPr>
      </p:pic>
      <p:grpSp>
        <p:nvGrpSpPr>
          <p:cNvPr id="19" name="그룹 18"/>
          <p:cNvGrpSpPr/>
          <p:nvPr/>
        </p:nvGrpSpPr>
        <p:grpSpPr>
          <a:xfrm>
            <a:off x="4912347" y="5806916"/>
            <a:ext cx="10661073" cy="3551426"/>
            <a:chOff x="5721927" y="5910074"/>
            <a:chExt cx="10661073" cy="3551426"/>
          </a:xfrm>
        </p:grpSpPr>
        <p:pic>
          <p:nvPicPr>
            <p:cNvPr id="13"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 xmlns:a16="http://schemas.microsoft.com/office/drawing/2014/main" id="{CF354854-5382-D3DA-2150-7E9E08F3BC89}"/>
                </a:ext>
              </a:extLst>
            </p:cNvPr>
            <p:cNvPicPr>
              <a:picLocks noChangeAspect="1" noChangeArrowheads="1"/>
            </p:cNvPicPr>
            <p:nvPr/>
          </p:nvPicPr>
          <p:blipFill rotWithShape="1">
            <a:blip r:embed="rId2"/>
            <a:srcRect t="55224" r="2049" b="9670"/>
            <a:stretch/>
          </p:blipFill>
          <p:spPr bwMode="auto">
            <a:xfrm>
              <a:off x="5721927" y="6057900"/>
              <a:ext cx="9441873" cy="3403600"/>
            </a:xfrm>
            <a:prstGeom prst="rect">
              <a:avLst/>
            </a:prstGeom>
            <a:noFill/>
          </p:spPr>
        </p:pic>
        <p:pic>
          <p:nvPicPr>
            <p:cNvPr id="18"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 xmlns:a16="http://schemas.microsoft.com/office/drawing/2014/main" id="{F4D91EE5-D58B-E088-1B7C-F192ABE9CC9E}"/>
                </a:ext>
              </a:extLst>
            </p:cNvPr>
            <p:cNvPicPr>
              <a:picLocks noChangeAspect="1" noChangeArrowheads="1"/>
            </p:cNvPicPr>
            <p:nvPr/>
          </p:nvPicPr>
          <p:blipFill rotWithShape="1">
            <a:blip r:embed="rId2"/>
            <a:srcRect l="42470" t="55224" r="-897" b="31869"/>
            <a:stretch/>
          </p:blipFill>
          <p:spPr bwMode="auto">
            <a:xfrm>
              <a:off x="9887495" y="5910074"/>
              <a:ext cx="6495505" cy="1443226"/>
            </a:xfrm>
            <a:prstGeom prst="rect">
              <a:avLst/>
            </a:prstGeom>
            <a:noFill/>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2CDBDF5-0D21-40FF-198F-3885B9EABBB2}"/>
              </a:ext>
            </a:extLst>
          </p:cNvPr>
          <p:cNvSpPr txBox="1"/>
          <p:nvPr/>
        </p:nvSpPr>
        <p:spPr>
          <a:xfrm>
            <a:off x="15363884" y="9693507"/>
            <a:ext cx="2209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 xmlns:a16="http://schemas.microsoft.com/office/drawing/2014/main" id="{4EC1BA16-B20B-197D-BAFB-A0AAEC5EF05F}"/>
              </a:ext>
            </a:extLst>
          </p:cNvPr>
          <p:cNvSpPr txBox="1"/>
          <p:nvPr/>
        </p:nvSpPr>
        <p:spPr>
          <a:xfrm>
            <a:off x="3824286" y="1206616"/>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한국형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모델</a:t>
            </a:r>
            <a:r>
              <a:rPr lang="en-US" altLang="ko-KR"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- 3</a:t>
            </a:r>
            <a:r>
              <a:rPr lang="ko-KR" altLang="en-US" sz="3000" dirty="0">
                <a:latin typeface="넥슨Lv1고딕 OTF Bold" pitchFamily="50" charset="-127"/>
                <a:ea typeface="넥슨Lv1고딕 OTF Bold" pitchFamily="50" charset="-127"/>
              </a:rPr>
              <a:t>세대 모델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복합에너지관리 및 스마트 </a:t>
            </a:r>
            <a:r>
              <a:rPr lang="ko-KR" altLang="en-US" sz="3000" dirty="0" err="1">
                <a:latin typeface="넥슨Lv1고딕 OTF Bold" pitchFamily="50" charset="-127"/>
                <a:ea typeface="넥슨Lv1고딕 OTF Bold" pitchFamily="50" charset="-127"/>
              </a:rPr>
              <a:t>농작업</a:t>
            </a:r>
            <a:r>
              <a:rPr lang="en-US" altLang="ko-KR" sz="3000" dirty="0">
                <a:latin typeface="넥슨Lv1고딕 OTF Bold" pitchFamily="50" charset="-127"/>
                <a:ea typeface="넥슨Lv1고딕 OTF Bold" pitchFamily="50" charset="-127"/>
              </a:rPr>
              <a:t>)</a:t>
            </a:r>
            <a:endParaRPr lang="ko-KR" altLang="en-US" sz="3000" dirty="0">
              <a:latin typeface="넥슨Lv1고딕 OTF Bold" pitchFamily="50" charset="-127"/>
              <a:ea typeface="넥슨Lv1고딕 OTF Bold" pitchFamily="50" charset="-127"/>
            </a:endParaRPr>
          </a:p>
        </p:txBody>
      </p:sp>
      <p:pic>
        <p:nvPicPr>
          <p:cNvPr id="17"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 xmlns:a16="http://schemas.microsoft.com/office/drawing/2014/main" id="{99396A43-13AC-4046-F75C-F99EBC6BCE01}"/>
              </a:ext>
            </a:extLst>
          </p:cNvPr>
          <p:cNvPicPr>
            <a:picLocks noChangeAspect="1" noChangeArrowheads="1"/>
          </p:cNvPicPr>
          <p:nvPr/>
        </p:nvPicPr>
        <p:blipFill rotWithShape="1">
          <a:blip r:embed="rId2"/>
          <a:srcRect l="-1" t="9750" r="197" b="48163"/>
          <a:stretch/>
        </p:blipFill>
        <p:spPr bwMode="auto">
          <a:xfrm>
            <a:off x="5574675" y="2111384"/>
            <a:ext cx="9336417" cy="3960000"/>
          </a:xfrm>
          <a:prstGeom prst="rect">
            <a:avLst/>
          </a:prstGeom>
          <a:noFill/>
        </p:spPr>
      </p:pic>
      <p:grpSp>
        <p:nvGrpSpPr>
          <p:cNvPr id="2" name="그룹 18"/>
          <p:cNvGrpSpPr/>
          <p:nvPr/>
        </p:nvGrpSpPr>
        <p:grpSpPr>
          <a:xfrm>
            <a:off x="4912347" y="5806916"/>
            <a:ext cx="10661073" cy="3551426"/>
            <a:chOff x="5721927" y="5910074"/>
            <a:chExt cx="10661073" cy="3551426"/>
          </a:xfrm>
        </p:grpSpPr>
        <p:pic>
          <p:nvPicPr>
            <p:cNvPr id="13"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 xmlns:a16="http://schemas.microsoft.com/office/drawing/2014/main" id="{CF354854-5382-D3DA-2150-7E9E08F3BC89}"/>
                </a:ext>
              </a:extLst>
            </p:cNvPr>
            <p:cNvPicPr>
              <a:picLocks noChangeAspect="1" noChangeArrowheads="1"/>
            </p:cNvPicPr>
            <p:nvPr/>
          </p:nvPicPr>
          <p:blipFill rotWithShape="1">
            <a:blip r:embed="rId2"/>
            <a:srcRect t="55224" r="2049" b="9670"/>
            <a:stretch/>
          </p:blipFill>
          <p:spPr bwMode="auto">
            <a:xfrm>
              <a:off x="5721927" y="6057900"/>
              <a:ext cx="9441873" cy="3403600"/>
            </a:xfrm>
            <a:prstGeom prst="rect">
              <a:avLst/>
            </a:prstGeom>
            <a:noFill/>
          </p:spPr>
        </p:pic>
        <p:pic>
          <p:nvPicPr>
            <p:cNvPr id="18"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 xmlns:a16="http://schemas.microsoft.com/office/drawing/2014/main" id="{F4D91EE5-D58B-E088-1B7C-F192ABE9CC9E}"/>
                </a:ext>
              </a:extLst>
            </p:cNvPr>
            <p:cNvPicPr>
              <a:picLocks noChangeAspect="1" noChangeArrowheads="1"/>
            </p:cNvPicPr>
            <p:nvPr/>
          </p:nvPicPr>
          <p:blipFill rotWithShape="1">
            <a:blip r:embed="rId2"/>
            <a:srcRect l="42470" t="55224" r="-897" b="31869"/>
            <a:stretch/>
          </p:blipFill>
          <p:spPr bwMode="auto">
            <a:xfrm>
              <a:off x="9887495" y="5910074"/>
              <a:ext cx="6495505" cy="1443226"/>
            </a:xfrm>
            <a:prstGeom prst="rect">
              <a:avLst/>
            </a:prstGeom>
            <a:noFill/>
          </p:spPr>
        </p:pic>
      </p:grpSp>
      <p:pic>
        <p:nvPicPr>
          <p:cNvPr id="11"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 xmlns:a16="http://schemas.microsoft.com/office/drawing/2014/main" id="{AE4A48B2-A42E-E69B-2CA7-6AF27EEF3244}"/>
              </a:ext>
            </a:extLst>
          </p:cNvPr>
          <p:cNvPicPr>
            <a:picLocks noChangeAspect="1" noChangeArrowheads="1"/>
          </p:cNvPicPr>
          <p:nvPr/>
        </p:nvPicPr>
        <p:blipFill rotWithShape="1">
          <a:blip r:embed="rId2"/>
          <a:srcRect l="22518" t="92164" r="18937" b="-157"/>
          <a:stretch/>
        </p:blipFill>
        <p:spPr bwMode="auto">
          <a:xfrm>
            <a:off x="3578183" y="4083633"/>
            <a:ext cx="13109617" cy="1800000"/>
          </a:xfrm>
          <a:prstGeom prst="rect">
            <a:avLst/>
          </a:prstGeom>
          <a:noFill/>
        </p:spPr>
      </p:pic>
      <p:cxnSp>
        <p:nvCxnSpPr>
          <p:cNvPr id="12" name="Straight Connector 6">
            <a:extLst>
              <a:ext uri="{FF2B5EF4-FFF2-40B4-BE49-F238E27FC236}">
                <a16:creationId xmlns="" xmlns:a16="http://schemas.microsoft.com/office/drawing/2014/main" id="{1B8A0B33-9E42-A560-D335-63D42A6ECC52}"/>
              </a:ext>
            </a:extLst>
          </p:cNvPr>
          <p:cNvCxnSpPr>
            <a:cxnSpLocks/>
          </p:cNvCxnSpPr>
          <p:nvPr/>
        </p:nvCxnSpPr>
        <p:spPr>
          <a:xfrm>
            <a:off x="11807783" y="5935588"/>
            <a:ext cx="38862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2CDBDF5-0D21-40FF-198F-3885B9EABBB2}"/>
              </a:ext>
            </a:extLst>
          </p:cNvPr>
          <p:cNvSpPr txBox="1"/>
          <p:nvPr/>
        </p:nvSpPr>
        <p:spPr>
          <a:xfrm>
            <a:off x="13787470" y="9693507"/>
            <a:ext cx="3786214"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r>
              <a:rPr lang="en-US" altLang="ko-KR" sz="1400" dirty="0">
                <a:latin typeface="넥슨Lv1고딕 OTF Bold" pitchFamily="50" charset="-127"/>
                <a:ea typeface="넥슨Lv1고딕 OTF Bold" pitchFamily="50" charset="-127"/>
              </a:rPr>
              <a:t>, </a:t>
            </a:r>
            <a:r>
              <a:rPr lang="ko-KR" altLang="en-US" sz="1400" dirty="0" err="1">
                <a:latin typeface="넥슨Lv1고딕 OTF Bold" pitchFamily="50" charset="-127"/>
                <a:ea typeface="넥슨Lv1고딕 OTF Bold" pitchFamily="50" charset="-127"/>
              </a:rPr>
              <a:t>국회예산정책처</a:t>
            </a:r>
            <a:endParaRPr lang="ko-KR" altLang="en-US" sz="1400" dirty="0">
              <a:latin typeface="넥슨Lv1고딕 OTF Bold" pitchFamily="50" charset="-127"/>
              <a:ea typeface="넥슨Lv1고딕 OTF Bold" pitchFamily="50" charset="-127"/>
            </a:endParaRP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 xmlns:a16="http://schemas.microsoft.com/office/drawing/2014/main" id="{4EC1BA16-B20B-197D-BAFB-A0AAEC5EF05F}"/>
              </a:ext>
            </a:extLst>
          </p:cNvPr>
          <p:cNvSpPr txBox="1"/>
          <p:nvPr/>
        </p:nvSpPr>
        <p:spPr>
          <a:xfrm>
            <a:off x="4181476" y="1206616"/>
            <a:ext cx="13106456" cy="707886"/>
          </a:xfrm>
          <a:prstGeom prst="rect">
            <a:avLst/>
          </a:prstGeom>
          <a:noFill/>
        </p:spPr>
        <p:txBody>
          <a:bodyPr wrap="square" rtlCol="0">
            <a:spAutoFit/>
          </a:bodyPr>
          <a:lstStyle/>
          <a:p>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세대별 국내 모델 현황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국내 </a:t>
            </a:r>
            <a:r>
              <a:rPr lang="ko-KR" altLang="en-US" sz="3000" dirty="0" err="1">
                <a:latin typeface="넥슨Lv1고딕 OTF Bold" pitchFamily="50" charset="-127"/>
                <a:ea typeface="넥슨Lv1고딕 OTF Bold" pitchFamily="50" charset="-127"/>
              </a:rPr>
              <a:t>스마트팜</a:t>
            </a:r>
            <a:r>
              <a:rPr lang="ko-KR" altLang="en-US" sz="3000" dirty="0">
                <a:latin typeface="넥슨Lv1고딕 OTF Bold" pitchFamily="50" charset="-127"/>
                <a:ea typeface="넥슨Lv1고딕 OTF Bold" pitchFamily="50" charset="-127"/>
              </a:rPr>
              <a:t> 농가 </a:t>
            </a:r>
            <a:r>
              <a:rPr lang="ko-KR" altLang="en-US" sz="3000" dirty="0" err="1">
                <a:latin typeface="넥슨Lv1고딕 OTF Bold" pitchFamily="50" charset="-127"/>
                <a:ea typeface="넥슨Lv1고딕 OTF Bold" pitchFamily="50" charset="-127"/>
              </a:rPr>
              <a:t>보급율</a:t>
            </a:r>
            <a:endParaRPr lang="ko-KR" altLang="en-US" sz="3000" dirty="0">
              <a:latin typeface="넥슨Lv1고딕 OTF Bold" pitchFamily="50" charset="-127"/>
              <a:ea typeface="넥슨Lv1고딕 OTF Bold" pitchFamily="50" charset="-127"/>
            </a:endParaRPr>
          </a:p>
        </p:txBody>
      </p:sp>
      <p:pic>
        <p:nvPicPr>
          <p:cNvPr id="14" name="Picture 8" descr="2세대 한국형 스마트팜 분석 및 처방-빅테이터 인공지능 클라우드 기반 IoT 재배환경(환경계측 모듈화)은 1세대의 편의성(인터넷 원격관제)은 생체정보를 통해 2세대의 생산성으로 인지정보를 3세대의 수출(자동화 로봇화 에너지 최적화, 국제규격 수용)로">
            <a:extLst>
              <a:ext uri="{FF2B5EF4-FFF2-40B4-BE49-F238E27FC236}">
                <a16:creationId xmlns="" xmlns:a16="http://schemas.microsoft.com/office/drawing/2014/main" id="{2B4ADCD6-239C-09D9-6D5C-05C298D2FE65}"/>
              </a:ext>
            </a:extLst>
          </p:cNvPr>
          <p:cNvPicPr>
            <a:picLocks noChangeAspect="1" noChangeArrowheads="1"/>
          </p:cNvPicPr>
          <p:nvPr/>
        </p:nvPicPr>
        <p:blipFill>
          <a:blip r:embed="rId2"/>
          <a:srcRect/>
          <a:stretch>
            <a:fillRect/>
          </a:stretch>
        </p:blipFill>
        <p:spPr bwMode="auto">
          <a:xfrm>
            <a:off x="5646394" y="2194872"/>
            <a:ext cx="9212646" cy="2520000"/>
          </a:xfrm>
          <a:prstGeom prst="rect">
            <a:avLst/>
          </a:prstGeom>
          <a:noFill/>
        </p:spPr>
      </p:pic>
      <p:pic>
        <p:nvPicPr>
          <p:cNvPr id="15" name="Picture 6">
            <a:extLst>
              <a:ext uri="{FF2B5EF4-FFF2-40B4-BE49-F238E27FC236}">
                <a16:creationId xmlns="" xmlns:a16="http://schemas.microsoft.com/office/drawing/2014/main" id="{755310B1-7048-03EF-4461-F2D898E570AC}"/>
              </a:ext>
            </a:extLst>
          </p:cNvPr>
          <p:cNvPicPr>
            <a:picLocks noChangeAspect="1" noChangeArrowheads="1"/>
          </p:cNvPicPr>
          <p:nvPr/>
        </p:nvPicPr>
        <p:blipFill>
          <a:blip r:embed="rId3"/>
          <a:srcRect/>
          <a:stretch>
            <a:fillRect/>
          </a:stretch>
        </p:blipFill>
        <p:spPr bwMode="auto">
          <a:xfrm>
            <a:off x="11020476" y="5243901"/>
            <a:ext cx="5410200" cy="3878260"/>
          </a:xfrm>
          <a:prstGeom prst="rect">
            <a:avLst/>
          </a:prstGeom>
          <a:noFill/>
          <a:ln w="9525">
            <a:noFill/>
            <a:miter lim="800000"/>
            <a:headEnd/>
            <a:tailEnd/>
          </a:ln>
          <a:effectLst/>
        </p:spPr>
      </p:pic>
      <p:pic>
        <p:nvPicPr>
          <p:cNvPr id="16" name="Picture 18" descr="A graph with a red line&#10;&#10;Description automatically generated">
            <a:extLst>
              <a:ext uri="{FF2B5EF4-FFF2-40B4-BE49-F238E27FC236}">
                <a16:creationId xmlns="" xmlns:a16="http://schemas.microsoft.com/office/drawing/2014/main" id="{930BB810-4807-35CA-0E72-B0E7A3D8D54C}"/>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2643142" y="4837094"/>
            <a:ext cx="7454546" cy="450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2CDBDF5-0D21-40FF-198F-3885B9EABBB2}"/>
              </a:ext>
            </a:extLst>
          </p:cNvPr>
          <p:cNvSpPr txBox="1"/>
          <p:nvPr/>
        </p:nvSpPr>
        <p:spPr>
          <a:xfrm>
            <a:off x="10942938" y="9693507"/>
            <a:ext cx="6630746"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r>
              <a:rPr lang="en-US" altLang="ko-KR" sz="1400" dirty="0">
                <a:latin typeface="넥슨Lv1고딕 OTF Bold" pitchFamily="50" charset="-127"/>
                <a:ea typeface="넥슨Lv1고딕 OTF Bold" pitchFamily="50" charset="-127"/>
              </a:rPr>
              <a:t>, </a:t>
            </a:r>
            <a:r>
              <a:rPr lang="ko-KR" altLang="en-US" sz="1400" dirty="0" err="1">
                <a:latin typeface="넥슨Lv1고딕 OTF Bold" pitchFamily="50" charset="-127"/>
                <a:ea typeface="넥슨Lv1고딕 OTF Bold" pitchFamily="50" charset="-127"/>
              </a:rPr>
              <a:t>농림수산식품교육문화정보원</a:t>
            </a:r>
            <a:r>
              <a:rPr lang="en-US" altLang="ko-KR" sz="1400" dirty="0">
                <a:latin typeface="넥슨Lv1고딕 OTF Bold" pitchFamily="50" charset="-127"/>
                <a:ea typeface="넥슨Lv1고딕 OTF Bold" pitchFamily="50" charset="-127"/>
              </a:rPr>
              <a:t>, </a:t>
            </a:r>
            <a:r>
              <a:rPr lang="ko-KR" altLang="en-US" sz="1400" dirty="0" err="1">
                <a:latin typeface="넥슨Lv1고딕 OTF Bold" pitchFamily="50" charset="-127"/>
                <a:ea typeface="넥슨Lv1고딕 OTF Bold" pitchFamily="50" charset="-127"/>
              </a:rPr>
              <a:t>한국지능정보사회진흥원</a:t>
            </a:r>
            <a:r>
              <a:rPr lang="ko-KR" altLang="en-US" sz="1400" dirty="0">
                <a:latin typeface="넥슨Lv1고딕 OTF Bold" pitchFamily="50" charset="-127"/>
                <a:ea typeface="넥슨Lv1고딕 OTF Bold" pitchFamily="50" charset="-127"/>
              </a:rPr>
              <a:t> </a:t>
            </a: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9" name="TextBox 8"/>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주제 선정</a:t>
            </a:r>
            <a:endParaRPr lang="en-US" altLang="ko-KR" sz="2500" dirty="0">
              <a:latin typeface="넥슨Lv1고딕 OTF Bold" pitchFamily="50" charset="-127"/>
              <a:ea typeface="넥슨Lv1고딕 OTF Bold" pitchFamily="50" charset="-127"/>
            </a:endParaRPr>
          </a:p>
        </p:txBody>
      </p:sp>
      <p:sp>
        <p:nvSpPr>
          <p:cNvPr id="10" name="TextBox 9">
            <a:extLst>
              <a:ext uri="{FF2B5EF4-FFF2-40B4-BE49-F238E27FC236}">
                <a16:creationId xmlns="" xmlns:a16="http://schemas.microsoft.com/office/drawing/2014/main" id="{4EC1BA16-B20B-197D-BAFB-A0AAEC5EF05F}"/>
              </a:ext>
            </a:extLst>
          </p:cNvPr>
          <p:cNvSpPr txBox="1"/>
          <p:nvPr/>
        </p:nvSpPr>
        <p:spPr>
          <a:xfrm>
            <a:off x="3714712" y="902115"/>
            <a:ext cx="13858972" cy="1169551"/>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토마토 </a:t>
            </a:r>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a:t>
            </a:r>
            <a:r>
              <a:rPr lang="en-US" altLang="ko-KR" sz="4000" dirty="0">
                <a:latin typeface="넥슨Lv1고딕 OTF Bold" pitchFamily="50" charset="-127"/>
                <a:ea typeface="넥슨Lv1고딕 OTF Bold" pitchFamily="50" charset="-127"/>
              </a:rPr>
              <a:t>AI </a:t>
            </a:r>
            <a:r>
              <a:rPr lang="ko-KR" altLang="en-US" sz="4000" dirty="0">
                <a:latin typeface="넥슨Lv1고딕 OTF Bold" pitchFamily="50" charset="-127"/>
                <a:ea typeface="넥슨Lv1고딕 OTF Bold" pitchFamily="50" charset="-127"/>
              </a:rPr>
              <a:t>모델 구축 </a:t>
            </a:r>
            <a:endParaRPr lang="en-US" altLang="ko-KR" sz="4000" dirty="0">
              <a:latin typeface="넥슨Lv1고딕 OTF Bold" pitchFamily="50" charset="-127"/>
              <a:ea typeface="넥슨Lv1고딕 OTF Bold" pitchFamily="50" charset="-127"/>
            </a:endParaRPr>
          </a:p>
          <a:p>
            <a:r>
              <a:rPr lang="ko-KR" altLang="en-US" sz="3000" dirty="0">
                <a:latin typeface="넥슨Lv1고딕 OTF Bold" pitchFamily="50" charset="-127"/>
                <a:ea typeface="넥슨Lv1고딕 OTF Bold" pitchFamily="50" charset="-127"/>
              </a:rPr>
              <a:t>토마토 </a:t>
            </a:r>
            <a:r>
              <a:rPr lang="ko-KR" altLang="en-US" sz="3000" dirty="0" err="1">
                <a:latin typeface="넥슨Lv1고딕 OTF Bold" pitchFamily="50" charset="-127"/>
                <a:ea typeface="넥슨Lv1고딕 OTF Bold" pitchFamily="50" charset="-127"/>
              </a:rPr>
              <a:t>스마트팜</a:t>
            </a:r>
            <a:r>
              <a:rPr lang="ko-KR" altLang="en-US" sz="3000" dirty="0">
                <a:latin typeface="넥슨Lv1고딕 OTF Bold" pitchFamily="50" charset="-127"/>
                <a:ea typeface="넥슨Lv1고딕 OTF Bold" pitchFamily="50" charset="-127"/>
              </a:rPr>
              <a:t> 데이터를 이용한</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품질 예측 모델</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질병 진단 및 생육단계 판단 모델</a:t>
            </a:r>
            <a:endParaRPr lang="en-US" sz="3000" dirty="0">
              <a:latin typeface="넥슨Lv1고딕 OTF Bold" pitchFamily="50" charset="-127"/>
              <a:ea typeface="넥슨Lv1고딕 OTF Bold" pitchFamily="50" charset="-127"/>
            </a:endParaRPr>
          </a:p>
        </p:txBody>
      </p:sp>
      <p:pic>
        <p:nvPicPr>
          <p:cNvPr id="12" name="Picture 2">
            <a:extLst>
              <a:ext uri="{FF2B5EF4-FFF2-40B4-BE49-F238E27FC236}">
                <a16:creationId xmlns="" xmlns:a16="http://schemas.microsoft.com/office/drawing/2014/main" id="{3017AC02-4428-521A-AACB-CC7501BBDA64}"/>
              </a:ext>
            </a:extLst>
          </p:cNvPr>
          <p:cNvPicPr>
            <a:picLocks noChangeAspect="1" noChangeArrowheads="1"/>
          </p:cNvPicPr>
          <p:nvPr/>
        </p:nvPicPr>
        <p:blipFill rotWithShape="1">
          <a:blip r:embed="rId2"/>
          <a:srcRect l="2419" r="84170" b="83208"/>
          <a:stretch/>
        </p:blipFill>
        <p:spPr bwMode="auto">
          <a:xfrm>
            <a:off x="11658843" y="2252508"/>
            <a:ext cx="2057189" cy="890728"/>
          </a:xfrm>
          <a:prstGeom prst="rect">
            <a:avLst/>
          </a:prstGeom>
          <a:ln>
            <a:noFill/>
          </a:ln>
          <a:effectLst>
            <a:outerShdw blurRad="292100" dist="139700" dir="2700000" algn="tl" rotWithShape="0">
              <a:srgbClr val="333333">
                <a:alpha val="65000"/>
              </a:srgbClr>
            </a:outerShdw>
          </a:effectLst>
        </p:spPr>
      </p:pic>
      <p:pic>
        <p:nvPicPr>
          <p:cNvPr id="13" name="Picture 3">
            <a:extLst>
              <a:ext uri="{FF2B5EF4-FFF2-40B4-BE49-F238E27FC236}">
                <a16:creationId xmlns="" xmlns:a16="http://schemas.microsoft.com/office/drawing/2014/main" id="{4B8263B8-62C6-999D-D9CB-3A69476AC807}"/>
              </a:ext>
            </a:extLst>
          </p:cNvPr>
          <p:cNvPicPr>
            <a:picLocks noChangeAspect="1" noChangeArrowheads="1"/>
          </p:cNvPicPr>
          <p:nvPr/>
        </p:nvPicPr>
        <p:blipFill rotWithShape="1">
          <a:blip r:embed="rId3"/>
          <a:srcRect l="1355" t="-1" r="80658" b="65689"/>
          <a:stretch/>
        </p:blipFill>
        <p:spPr bwMode="auto">
          <a:xfrm>
            <a:off x="6455775" y="2320740"/>
            <a:ext cx="1616655" cy="754264"/>
          </a:xfrm>
          <a:prstGeom prst="rect">
            <a:avLst/>
          </a:prstGeom>
          <a:ln>
            <a:noFill/>
          </a:ln>
          <a:effectLst>
            <a:outerShdw blurRad="292100" dist="139700" dir="2700000" algn="tl" rotWithShape="0">
              <a:srgbClr val="333333">
                <a:alpha val="65000"/>
              </a:srgbClr>
            </a:outerShdw>
          </a:effectLst>
        </p:spPr>
      </p:pic>
      <p:pic>
        <p:nvPicPr>
          <p:cNvPr id="17" name="Picture 4">
            <a:extLst>
              <a:ext uri="{FF2B5EF4-FFF2-40B4-BE49-F238E27FC236}">
                <a16:creationId xmlns="" xmlns:a16="http://schemas.microsoft.com/office/drawing/2014/main" id="{26C46F32-62AC-6AF5-5D95-C8D16916A4B3}"/>
              </a:ext>
            </a:extLst>
          </p:cNvPr>
          <p:cNvPicPr>
            <a:picLocks noChangeAspect="1" noChangeArrowheads="1"/>
          </p:cNvPicPr>
          <p:nvPr/>
        </p:nvPicPr>
        <p:blipFill rotWithShape="1">
          <a:blip r:embed="rId4"/>
          <a:srcRect r="65708" b="83075"/>
          <a:stretch/>
        </p:blipFill>
        <p:spPr bwMode="auto">
          <a:xfrm>
            <a:off x="8326246" y="2252508"/>
            <a:ext cx="3078781" cy="890728"/>
          </a:xfrm>
          <a:prstGeom prst="rect">
            <a:avLst/>
          </a:prstGeom>
          <a:ln>
            <a:noFill/>
          </a:ln>
          <a:effectLst>
            <a:outerShdw blurRad="292100" dist="139700" dir="2700000" algn="tl" rotWithShape="0">
              <a:srgbClr val="333333">
                <a:alpha val="65000"/>
              </a:srgbClr>
            </a:outerShdw>
          </a:effectLst>
        </p:spPr>
      </p:pic>
      <p:pic>
        <p:nvPicPr>
          <p:cNvPr id="18" name="Picture 8" descr="Database - Free technology icons">
            <a:extLst>
              <a:ext uri="{FF2B5EF4-FFF2-40B4-BE49-F238E27FC236}">
                <a16:creationId xmlns="" xmlns:a16="http://schemas.microsoft.com/office/drawing/2014/main" id="{A9F1B9BB-277E-D71A-1CA6-890746E9751B}"/>
              </a:ext>
            </a:extLst>
          </p:cNvPr>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9142938" y="3272062"/>
            <a:ext cx="1800000" cy="1800000"/>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0" descr="AI, ML, DL.. What's what? | LaptrinhX">
            <a:extLst>
              <a:ext uri="{FF2B5EF4-FFF2-40B4-BE49-F238E27FC236}">
                <a16:creationId xmlns="" xmlns:a16="http://schemas.microsoft.com/office/drawing/2014/main" id="{42228C9F-D6FB-24A1-3688-FDC225946C11}"/>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34216" t="2287" r="33753" b="35451"/>
          <a:stretch/>
        </p:blipFill>
        <p:spPr bwMode="auto">
          <a:xfrm>
            <a:off x="3635228" y="4089384"/>
            <a:ext cx="1836364" cy="23400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0" name="Picture 10" descr="AI, ML, DL.. What's what? | LaptrinhX">
            <a:extLst>
              <a:ext uri="{FF2B5EF4-FFF2-40B4-BE49-F238E27FC236}">
                <a16:creationId xmlns="" xmlns:a16="http://schemas.microsoft.com/office/drawing/2014/main" id="{D7435603-165F-DBAB-CB4C-356C34DBA693}"/>
              </a:ext>
            </a:extLst>
          </p:cNvPr>
          <p:cNvPicPr>
            <a:picLocks noChangeAspect="1" noChangeArrowheads="1"/>
          </p:cNvPicPr>
          <p:nvPr/>
        </p:nvPicPr>
        <p:blipFill rotWithShape="1">
          <a:blip r:embed="rId6">
            <a:extLst>
              <a:ext uri="{28A0092B-C50C-407E-A947-70E740481C1C}">
                <a14:useLocalDpi xmlns="" xmlns:a14="http://schemas.microsoft.com/office/drawing/2010/main" val="0"/>
              </a:ext>
            </a:extLst>
          </a:blip>
          <a:srcRect l="67548" t="3254" b="33319"/>
          <a:stretch/>
        </p:blipFill>
        <p:spPr bwMode="auto">
          <a:xfrm>
            <a:off x="14229086" y="4089384"/>
            <a:ext cx="1826310" cy="23400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1" name="Picture 12" descr="스마트 팜 - 무료 농업 및 원예개 아이콘">
            <a:extLst>
              <a:ext uri="{FF2B5EF4-FFF2-40B4-BE49-F238E27FC236}">
                <a16:creationId xmlns="" xmlns:a16="http://schemas.microsoft.com/office/drawing/2014/main" id="{628054B1-3353-5BB3-954B-086C21C1D643}"/>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3441948" y="7134476"/>
            <a:ext cx="2179552" cy="2179552"/>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2" name="Group 30">
            <a:extLst>
              <a:ext uri="{FF2B5EF4-FFF2-40B4-BE49-F238E27FC236}">
                <a16:creationId xmlns="" xmlns:a16="http://schemas.microsoft.com/office/drawing/2014/main" id="{C1577BA5-8A40-EC60-8D0C-07AC2175BF8F}"/>
              </a:ext>
            </a:extLst>
          </p:cNvPr>
          <p:cNvGrpSpPr>
            <a:grpSpLocks noChangeAspect="1"/>
          </p:cNvGrpSpPr>
          <p:nvPr/>
        </p:nvGrpSpPr>
        <p:grpSpPr>
          <a:xfrm>
            <a:off x="8946829" y="7134476"/>
            <a:ext cx="2161002" cy="2160000"/>
            <a:chOff x="9797163" y="6830906"/>
            <a:chExt cx="2413119" cy="2268216"/>
          </a:xfrm>
        </p:grpSpPr>
        <p:pic>
          <p:nvPicPr>
            <p:cNvPr id="23" name="Picture 2" descr="루페">
              <a:extLst>
                <a:ext uri="{FF2B5EF4-FFF2-40B4-BE49-F238E27FC236}">
                  <a16:creationId xmlns="" xmlns:a16="http://schemas.microsoft.com/office/drawing/2014/main" id="{958466BD-1E9C-46DF-C12A-7554D886AE72}"/>
                </a:ext>
              </a:extLst>
            </p:cNvPr>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flipH="1">
              <a:off x="10249476" y="7138316"/>
              <a:ext cx="1960806" cy="196080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4" name="Group 25">
              <a:extLst>
                <a:ext uri="{FF2B5EF4-FFF2-40B4-BE49-F238E27FC236}">
                  <a16:creationId xmlns="" xmlns:a16="http://schemas.microsoft.com/office/drawing/2014/main" id="{91CDA86A-98DF-4C5B-F96A-BDFCB39FDF11}"/>
                </a:ext>
              </a:extLst>
            </p:cNvPr>
            <p:cNvGrpSpPr/>
            <p:nvPr/>
          </p:nvGrpSpPr>
          <p:grpSpPr>
            <a:xfrm>
              <a:off x="9797163" y="6830906"/>
              <a:ext cx="1682488" cy="1139255"/>
              <a:chOff x="9582495" y="6039770"/>
              <a:chExt cx="1682488" cy="1139255"/>
            </a:xfrm>
          </p:grpSpPr>
          <p:grpSp>
            <p:nvGrpSpPr>
              <p:cNvPr id="25" name="Group 23">
                <a:extLst>
                  <a:ext uri="{FF2B5EF4-FFF2-40B4-BE49-F238E27FC236}">
                    <a16:creationId xmlns="" xmlns:a16="http://schemas.microsoft.com/office/drawing/2014/main" id="{972A9A0E-8AF4-6C7A-5317-1E70001A26DA}"/>
                  </a:ext>
                </a:extLst>
              </p:cNvPr>
              <p:cNvGrpSpPr/>
              <p:nvPr/>
            </p:nvGrpSpPr>
            <p:grpSpPr>
              <a:xfrm rot="18156346">
                <a:off x="9460425" y="6176847"/>
                <a:ext cx="1124248" cy="880108"/>
                <a:chOff x="10524155" y="6667024"/>
                <a:chExt cx="1124248" cy="880108"/>
              </a:xfrm>
            </p:grpSpPr>
            <p:pic>
              <p:nvPicPr>
                <p:cNvPr id="27" name="Picture 10" descr="바이러스 - 무료 의료개 아이콘">
                  <a:extLst>
                    <a:ext uri="{FF2B5EF4-FFF2-40B4-BE49-F238E27FC236}">
                      <a16:creationId xmlns="" xmlns:a16="http://schemas.microsoft.com/office/drawing/2014/main" id="{64BEF3EB-7065-BEC5-A49C-68A745908B42}"/>
                    </a:ext>
                  </a:extLst>
                </p:cNvPr>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10928403" y="6827132"/>
                  <a:ext cx="720000" cy="720000"/>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10" descr="바이러스 - 무료 의료개 아이콘">
                  <a:extLst>
                    <a:ext uri="{FF2B5EF4-FFF2-40B4-BE49-F238E27FC236}">
                      <a16:creationId xmlns="" xmlns:a16="http://schemas.microsoft.com/office/drawing/2014/main" id="{F54F65A0-C6ED-C540-7E9D-E3478546AB9D}"/>
                    </a:ext>
                  </a:extLst>
                </p:cNvPr>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0942463" y="6667024"/>
                  <a:ext cx="360000" cy="360000"/>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10" descr="바이러스 - 무료 의료개 아이콘">
                  <a:extLst>
                    <a:ext uri="{FF2B5EF4-FFF2-40B4-BE49-F238E27FC236}">
                      <a16:creationId xmlns="" xmlns:a16="http://schemas.microsoft.com/office/drawing/2014/main" id="{964EE257-45CB-2FBF-8393-2A2B2573475C}"/>
                    </a:ext>
                  </a:extLst>
                </p:cNvP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10524155" y="6965094"/>
                  <a:ext cx="540000" cy="54000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6" name="Picture 10" descr="바이러스 - 무료 의료개 아이콘">
                <a:extLst>
                  <a:ext uri="{FF2B5EF4-FFF2-40B4-BE49-F238E27FC236}">
                    <a16:creationId xmlns="" xmlns:a16="http://schemas.microsoft.com/office/drawing/2014/main" id="{D57838D6-76A1-3BC3-8302-E2C6A71748EA}"/>
                  </a:ext>
                </a:extLst>
              </p:cNvPr>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rot="19252029">
                <a:off x="10364983" y="6039770"/>
                <a:ext cx="900000" cy="900000"/>
              </a:xfrm>
              <a:prstGeom prst="rect">
                <a:avLst/>
              </a:prstGeom>
              <a:noFill/>
              <a:extLst>
                <a:ext uri="{909E8E84-426E-40DD-AFC4-6F175D3DCCD1}">
                  <a14:hiddenFill xmlns="" xmlns:a14="http://schemas.microsoft.com/office/drawing/2010/main">
                    <a:solidFill>
                      <a:srgbClr val="FFFFFF"/>
                    </a:solidFill>
                  </a14:hiddenFill>
                </a:ext>
              </a:extLst>
            </p:spPr>
          </p:pic>
        </p:grpSp>
      </p:grpSp>
      <p:grpSp>
        <p:nvGrpSpPr>
          <p:cNvPr id="30" name="Group 29">
            <a:extLst>
              <a:ext uri="{FF2B5EF4-FFF2-40B4-BE49-F238E27FC236}">
                <a16:creationId xmlns="" xmlns:a16="http://schemas.microsoft.com/office/drawing/2014/main" id="{1FD6EB81-521B-9425-78D5-A2C87EFD3D1D}"/>
              </a:ext>
            </a:extLst>
          </p:cNvPr>
          <p:cNvGrpSpPr>
            <a:grpSpLocks noChangeAspect="1"/>
          </p:cNvGrpSpPr>
          <p:nvPr/>
        </p:nvGrpSpPr>
        <p:grpSpPr>
          <a:xfrm>
            <a:off x="13913486" y="7134476"/>
            <a:ext cx="2160000" cy="2160000"/>
            <a:chOff x="14179986" y="6783654"/>
            <a:chExt cx="2426180" cy="2426180"/>
          </a:xfrm>
        </p:grpSpPr>
        <p:pic>
          <p:nvPicPr>
            <p:cNvPr id="31" name="Picture 6" descr="Tomato - Free nature icons">
              <a:extLst>
                <a:ext uri="{FF2B5EF4-FFF2-40B4-BE49-F238E27FC236}">
                  <a16:creationId xmlns="" xmlns:a16="http://schemas.microsoft.com/office/drawing/2014/main" id="{FF65D3B3-93E6-13CB-731C-2C57847C1380}"/>
                </a:ext>
              </a:extLst>
            </p:cNvPr>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14179986" y="6783654"/>
              <a:ext cx="2426180" cy="2426180"/>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26">
              <a:extLst>
                <a:ext uri="{FF2B5EF4-FFF2-40B4-BE49-F238E27FC236}">
                  <a16:creationId xmlns="" xmlns:a16="http://schemas.microsoft.com/office/drawing/2014/main" id="{BE9D3BA8-332A-2388-46CC-54F441CAA222}"/>
                </a:ext>
              </a:extLst>
            </p:cNvPr>
            <p:cNvSpPr/>
            <p:nvPr/>
          </p:nvSpPr>
          <p:spPr>
            <a:xfrm>
              <a:off x="14295361" y="6783654"/>
              <a:ext cx="944639" cy="793482"/>
            </a:xfrm>
            <a:prstGeom prst="rect">
              <a:avLst/>
            </a:prstGeom>
            <a:noFill/>
            <a:ln w="76200">
              <a:solidFill>
                <a:schemeClr val="accent4"/>
              </a:solidFill>
              <a:extLst>
                <a:ext uri="{C807C97D-BFC1-408E-A445-0C87EB9F89A2}">
                  <ask:lineSketchStyleProps xmlns="" xmlns:ask="http://schemas.microsoft.com/office/drawing/2018/sketchyshapes" sd="1219033472">
                    <a:custGeom>
                      <a:avLst/>
                      <a:gdLst>
                        <a:gd name="connsiteX0" fmla="*/ 0 w 944639"/>
                        <a:gd name="connsiteY0" fmla="*/ 0 h 699220"/>
                        <a:gd name="connsiteX1" fmla="*/ 462873 w 944639"/>
                        <a:gd name="connsiteY1" fmla="*/ 0 h 699220"/>
                        <a:gd name="connsiteX2" fmla="*/ 944639 w 944639"/>
                        <a:gd name="connsiteY2" fmla="*/ 0 h 699220"/>
                        <a:gd name="connsiteX3" fmla="*/ 944639 w 944639"/>
                        <a:gd name="connsiteY3" fmla="*/ 363594 h 699220"/>
                        <a:gd name="connsiteX4" fmla="*/ 944639 w 944639"/>
                        <a:gd name="connsiteY4" fmla="*/ 699220 h 699220"/>
                        <a:gd name="connsiteX5" fmla="*/ 491212 w 944639"/>
                        <a:gd name="connsiteY5" fmla="*/ 699220 h 699220"/>
                        <a:gd name="connsiteX6" fmla="*/ 0 w 944639"/>
                        <a:gd name="connsiteY6" fmla="*/ 699220 h 699220"/>
                        <a:gd name="connsiteX7" fmla="*/ 0 w 944639"/>
                        <a:gd name="connsiteY7" fmla="*/ 363594 h 699220"/>
                        <a:gd name="connsiteX8" fmla="*/ 0 w 944639"/>
                        <a:gd name="connsiteY8" fmla="*/ 0 h 6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9" h="699220" extrusionOk="0">
                          <a:moveTo>
                            <a:pt x="0" y="0"/>
                          </a:moveTo>
                          <a:cubicBezTo>
                            <a:pt x="158063" y="-10048"/>
                            <a:pt x="269212" y="2945"/>
                            <a:pt x="462873" y="0"/>
                          </a:cubicBezTo>
                          <a:cubicBezTo>
                            <a:pt x="656534" y="-2945"/>
                            <a:pt x="788202" y="33266"/>
                            <a:pt x="944639" y="0"/>
                          </a:cubicBezTo>
                          <a:cubicBezTo>
                            <a:pt x="977746" y="79705"/>
                            <a:pt x="905275" y="284461"/>
                            <a:pt x="944639" y="363594"/>
                          </a:cubicBezTo>
                          <a:cubicBezTo>
                            <a:pt x="984003" y="442727"/>
                            <a:pt x="944162" y="576578"/>
                            <a:pt x="944639" y="699220"/>
                          </a:cubicBezTo>
                          <a:cubicBezTo>
                            <a:pt x="764062" y="728675"/>
                            <a:pt x="644996" y="651795"/>
                            <a:pt x="491212" y="699220"/>
                          </a:cubicBezTo>
                          <a:cubicBezTo>
                            <a:pt x="337428" y="746645"/>
                            <a:pt x="102466" y="691485"/>
                            <a:pt x="0" y="699220"/>
                          </a:cubicBezTo>
                          <a:cubicBezTo>
                            <a:pt x="-37869" y="608720"/>
                            <a:pt x="14210" y="485034"/>
                            <a:pt x="0" y="363594"/>
                          </a:cubicBezTo>
                          <a:cubicBezTo>
                            <a:pt x="-14210" y="242154"/>
                            <a:pt x="34450" y="15351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3" name="Rectangle 27">
              <a:extLst>
                <a:ext uri="{FF2B5EF4-FFF2-40B4-BE49-F238E27FC236}">
                  <a16:creationId xmlns="" xmlns:a16="http://schemas.microsoft.com/office/drawing/2014/main" id="{FBD9EA51-3F75-F85D-62E3-A3C43737FAE5}"/>
                </a:ext>
              </a:extLst>
            </p:cNvPr>
            <p:cNvSpPr/>
            <p:nvPr/>
          </p:nvSpPr>
          <p:spPr>
            <a:xfrm>
              <a:off x="14554200" y="7778158"/>
              <a:ext cx="752605" cy="714626"/>
            </a:xfrm>
            <a:prstGeom prst="rect">
              <a:avLst/>
            </a:prstGeom>
            <a:noFill/>
            <a:ln w="76200">
              <a:solidFill>
                <a:schemeClr val="accent4"/>
              </a:solidFill>
              <a:extLst>
                <a:ext uri="{C807C97D-BFC1-408E-A445-0C87EB9F89A2}">
                  <ask:lineSketchStyleProps xmlns="" xmlns:ask="http://schemas.microsoft.com/office/drawing/2018/sketchyshapes" sd="1219033472">
                    <a:custGeom>
                      <a:avLst/>
                      <a:gdLst>
                        <a:gd name="connsiteX0" fmla="*/ 0 w 944639"/>
                        <a:gd name="connsiteY0" fmla="*/ 0 h 699220"/>
                        <a:gd name="connsiteX1" fmla="*/ 462873 w 944639"/>
                        <a:gd name="connsiteY1" fmla="*/ 0 h 699220"/>
                        <a:gd name="connsiteX2" fmla="*/ 944639 w 944639"/>
                        <a:gd name="connsiteY2" fmla="*/ 0 h 699220"/>
                        <a:gd name="connsiteX3" fmla="*/ 944639 w 944639"/>
                        <a:gd name="connsiteY3" fmla="*/ 363594 h 699220"/>
                        <a:gd name="connsiteX4" fmla="*/ 944639 w 944639"/>
                        <a:gd name="connsiteY4" fmla="*/ 699220 h 699220"/>
                        <a:gd name="connsiteX5" fmla="*/ 491212 w 944639"/>
                        <a:gd name="connsiteY5" fmla="*/ 699220 h 699220"/>
                        <a:gd name="connsiteX6" fmla="*/ 0 w 944639"/>
                        <a:gd name="connsiteY6" fmla="*/ 699220 h 699220"/>
                        <a:gd name="connsiteX7" fmla="*/ 0 w 944639"/>
                        <a:gd name="connsiteY7" fmla="*/ 363594 h 699220"/>
                        <a:gd name="connsiteX8" fmla="*/ 0 w 944639"/>
                        <a:gd name="connsiteY8" fmla="*/ 0 h 6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9" h="699220" extrusionOk="0">
                          <a:moveTo>
                            <a:pt x="0" y="0"/>
                          </a:moveTo>
                          <a:cubicBezTo>
                            <a:pt x="158063" y="-10048"/>
                            <a:pt x="269212" y="2945"/>
                            <a:pt x="462873" y="0"/>
                          </a:cubicBezTo>
                          <a:cubicBezTo>
                            <a:pt x="656534" y="-2945"/>
                            <a:pt x="788202" y="33266"/>
                            <a:pt x="944639" y="0"/>
                          </a:cubicBezTo>
                          <a:cubicBezTo>
                            <a:pt x="977746" y="79705"/>
                            <a:pt x="905275" y="284461"/>
                            <a:pt x="944639" y="363594"/>
                          </a:cubicBezTo>
                          <a:cubicBezTo>
                            <a:pt x="984003" y="442727"/>
                            <a:pt x="944162" y="576578"/>
                            <a:pt x="944639" y="699220"/>
                          </a:cubicBezTo>
                          <a:cubicBezTo>
                            <a:pt x="764062" y="728675"/>
                            <a:pt x="644996" y="651795"/>
                            <a:pt x="491212" y="699220"/>
                          </a:cubicBezTo>
                          <a:cubicBezTo>
                            <a:pt x="337428" y="746645"/>
                            <a:pt x="102466" y="691485"/>
                            <a:pt x="0" y="699220"/>
                          </a:cubicBezTo>
                          <a:cubicBezTo>
                            <a:pt x="-37869" y="608720"/>
                            <a:pt x="14210" y="485034"/>
                            <a:pt x="0" y="363594"/>
                          </a:cubicBezTo>
                          <a:cubicBezTo>
                            <a:pt x="-14210" y="242154"/>
                            <a:pt x="34450" y="15351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4" name="Rectangle 28">
              <a:extLst>
                <a:ext uri="{FF2B5EF4-FFF2-40B4-BE49-F238E27FC236}">
                  <a16:creationId xmlns="" xmlns:a16="http://schemas.microsoft.com/office/drawing/2014/main" id="{613AE3F8-ACC2-2370-640B-04FCE279DAFA}"/>
                </a:ext>
              </a:extLst>
            </p:cNvPr>
            <p:cNvSpPr/>
            <p:nvPr/>
          </p:nvSpPr>
          <p:spPr>
            <a:xfrm>
              <a:off x="15513378" y="7157440"/>
              <a:ext cx="752605" cy="714626"/>
            </a:xfrm>
            <a:prstGeom prst="rect">
              <a:avLst/>
            </a:prstGeom>
            <a:noFill/>
            <a:ln w="76200">
              <a:solidFill>
                <a:schemeClr val="accent4"/>
              </a:solidFill>
              <a:extLst>
                <a:ext uri="{C807C97D-BFC1-408E-A445-0C87EB9F89A2}">
                  <ask:lineSketchStyleProps xmlns="" xmlns:ask="http://schemas.microsoft.com/office/drawing/2018/sketchyshapes" sd="1219033472">
                    <a:custGeom>
                      <a:avLst/>
                      <a:gdLst>
                        <a:gd name="connsiteX0" fmla="*/ 0 w 944639"/>
                        <a:gd name="connsiteY0" fmla="*/ 0 h 699220"/>
                        <a:gd name="connsiteX1" fmla="*/ 462873 w 944639"/>
                        <a:gd name="connsiteY1" fmla="*/ 0 h 699220"/>
                        <a:gd name="connsiteX2" fmla="*/ 944639 w 944639"/>
                        <a:gd name="connsiteY2" fmla="*/ 0 h 699220"/>
                        <a:gd name="connsiteX3" fmla="*/ 944639 w 944639"/>
                        <a:gd name="connsiteY3" fmla="*/ 363594 h 699220"/>
                        <a:gd name="connsiteX4" fmla="*/ 944639 w 944639"/>
                        <a:gd name="connsiteY4" fmla="*/ 699220 h 699220"/>
                        <a:gd name="connsiteX5" fmla="*/ 491212 w 944639"/>
                        <a:gd name="connsiteY5" fmla="*/ 699220 h 699220"/>
                        <a:gd name="connsiteX6" fmla="*/ 0 w 944639"/>
                        <a:gd name="connsiteY6" fmla="*/ 699220 h 699220"/>
                        <a:gd name="connsiteX7" fmla="*/ 0 w 944639"/>
                        <a:gd name="connsiteY7" fmla="*/ 363594 h 699220"/>
                        <a:gd name="connsiteX8" fmla="*/ 0 w 944639"/>
                        <a:gd name="connsiteY8" fmla="*/ 0 h 6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9" h="699220" extrusionOk="0">
                          <a:moveTo>
                            <a:pt x="0" y="0"/>
                          </a:moveTo>
                          <a:cubicBezTo>
                            <a:pt x="158063" y="-10048"/>
                            <a:pt x="269212" y="2945"/>
                            <a:pt x="462873" y="0"/>
                          </a:cubicBezTo>
                          <a:cubicBezTo>
                            <a:pt x="656534" y="-2945"/>
                            <a:pt x="788202" y="33266"/>
                            <a:pt x="944639" y="0"/>
                          </a:cubicBezTo>
                          <a:cubicBezTo>
                            <a:pt x="977746" y="79705"/>
                            <a:pt x="905275" y="284461"/>
                            <a:pt x="944639" y="363594"/>
                          </a:cubicBezTo>
                          <a:cubicBezTo>
                            <a:pt x="984003" y="442727"/>
                            <a:pt x="944162" y="576578"/>
                            <a:pt x="944639" y="699220"/>
                          </a:cubicBezTo>
                          <a:cubicBezTo>
                            <a:pt x="764062" y="728675"/>
                            <a:pt x="644996" y="651795"/>
                            <a:pt x="491212" y="699220"/>
                          </a:cubicBezTo>
                          <a:cubicBezTo>
                            <a:pt x="337428" y="746645"/>
                            <a:pt x="102466" y="691485"/>
                            <a:pt x="0" y="699220"/>
                          </a:cubicBezTo>
                          <a:cubicBezTo>
                            <a:pt x="-37869" y="608720"/>
                            <a:pt x="14210" y="485034"/>
                            <a:pt x="0" y="363594"/>
                          </a:cubicBezTo>
                          <a:cubicBezTo>
                            <a:pt x="-14210" y="242154"/>
                            <a:pt x="34450" y="15351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pic>
        <p:nvPicPr>
          <p:cNvPr id="35" name="Picture 12" descr="Regression - Free business and finance icons">
            <a:extLst>
              <a:ext uri="{FF2B5EF4-FFF2-40B4-BE49-F238E27FC236}">
                <a16:creationId xmlns="" xmlns:a16="http://schemas.microsoft.com/office/drawing/2014/main" id="{8222B88E-4249-7E9D-5B87-BAE03A3F8775}"/>
              </a:ext>
            </a:extLst>
          </p:cNvPr>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5657898" y="4306508"/>
            <a:ext cx="1980000" cy="19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36" name="Picture 14" descr="Neural network - Free networking icons">
            <a:extLst>
              <a:ext uri="{FF2B5EF4-FFF2-40B4-BE49-F238E27FC236}">
                <a16:creationId xmlns="" xmlns:a16="http://schemas.microsoft.com/office/drawing/2014/main" id="{02A8D392-A73C-F508-4B42-7A18C4C0A020}"/>
              </a:ext>
            </a:extLst>
          </p:cNvPr>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11939484" y="4377946"/>
            <a:ext cx="1980000" cy="198000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37" name="Elbow Connector 34">
            <a:extLst>
              <a:ext uri="{FF2B5EF4-FFF2-40B4-BE49-F238E27FC236}">
                <a16:creationId xmlns="" xmlns:a16="http://schemas.microsoft.com/office/drawing/2014/main" id="{D207CB60-9E05-873D-09B6-07CBCD5D04E2}"/>
              </a:ext>
            </a:extLst>
          </p:cNvPr>
          <p:cNvCxnSpPr>
            <a:cxnSpLocks/>
            <a:endCxn id="20" idx="0"/>
          </p:cNvCxnSpPr>
          <p:nvPr/>
        </p:nvCxnSpPr>
        <p:spPr>
          <a:xfrm>
            <a:off x="10725564" y="3643302"/>
            <a:ext cx="4416677" cy="446082"/>
          </a:xfrm>
          <a:prstGeom prst="bentConnector2">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 xmlns:a16="http://schemas.microsoft.com/office/drawing/2014/main" id="{D1E90E0C-6592-85B4-8EE2-4CFDCCF6C7C0}"/>
              </a:ext>
            </a:extLst>
          </p:cNvPr>
          <p:cNvCxnSpPr>
            <a:cxnSpLocks/>
          </p:cNvCxnSpPr>
          <p:nvPr/>
        </p:nvCxnSpPr>
        <p:spPr>
          <a:xfrm rot="10800000" flipV="1">
            <a:off x="4545096" y="3643303"/>
            <a:ext cx="4040389" cy="411754"/>
          </a:xfrm>
          <a:prstGeom prst="bentConnector3">
            <a:avLst>
              <a:gd name="adj1" fmla="val 100027"/>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3">
            <a:extLst>
              <a:ext uri="{FF2B5EF4-FFF2-40B4-BE49-F238E27FC236}">
                <a16:creationId xmlns="" xmlns:a16="http://schemas.microsoft.com/office/drawing/2014/main" id="{74936476-5F6D-9283-5092-19700C1AA929}"/>
              </a:ext>
            </a:extLst>
          </p:cNvPr>
          <p:cNvCxnSpPr>
            <a:cxnSpLocks/>
          </p:cNvCxnSpPr>
          <p:nvPr/>
        </p:nvCxnSpPr>
        <p:spPr>
          <a:xfrm flipH="1">
            <a:off x="4545095" y="6542664"/>
            <a:ext cx="1" cy="658236"/>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55">
            <a:extLst>
              <a:ext uri="{FF2B5EF4-FFF2-40B4-BE49-F238E27FC236}">
                <a16:creationId xmlns="" xmlns:a16="http://schemas.microsoft.com/office/drawing/2014/main" id="{88865945-1923-F50B-4C22-7081CDD2F5F9}"/>
              </a:ext>
            </a:extLst>
          </p:cNvPr>
          <p:cNvCxnSpPr>
            <a:cxnSpLocks/>
          </p:cNvCxnSpPr>
          <p:nvPr/>
        </p:nvCxnSpPr>
        <p:spPr>
          <a:xfrm>
            <a:off x="15117358" y="6572547"/>
            <a:ext cx="0" cy="641808"/>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61">
            <a:extLst>
              <a:ext uri="{FF2B5EF4-FFF2-40B4-BE49-F238E27FC236}">
                <a16:creationId xmlns="" xmlns:a16="http://schemas.microsoft.com/office/drawing/2014/main" id="{D38DDA40-BF40-46FA-4042-8CFE779A0CF3}"/>
              </a:ext>
            </a:extLst>
          </p:cNvPr>
          <p:cNvCxnSpPr>
            <a:cxnSpLocks/>
          </p:cNvCxnSpPr>
          <p:nvPr/>
        </p:nvCxnSpPr>
        <p:spPr>
          <a:xfrm rot="10800000" flipV="1">
            <a:off x="9780096" y="6657190"/>
            <a:ext cx="5337262" cy="573411"/>
          </a:xfrm>
          <a:prstGeom prst="bentConnector2">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4" descr="Neural network - Free networking icons">
            <a:extLst>
              <a:ext uri="{FF2B5EF4-FFF2-40B4-BE49-F238E27FC236}">
                <a16:creationId xmlns="" xmlns:a16="http://schemas.microsoft.com/office/drawing/2014/main" id="{22C6A64E-BFE3-04F9-3CE5-BE283BC9282C}"/>
              </a:ext>
            </a:extLst>
          </p:cNvPr>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1625848" y="4304314"/>
            <a:ext cx="1980000" cy="1980000"/>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F2CDBDF5-0D21-40FF-198F-3885B9EABBB2}"/>
              </a:ext>
            </a:extLst>
          </p:cNvPr>
          <p:cNvSpPr txBox="1"/>
          <p:nvPr/>
        </p:nvSpPr>
        <p:spPr>
          <a:xfrm>
            <a:off x="13787470" y="9693507"/>
            <a:ext cx="3786214"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Google images</a:t>
            </a:r>
            <a:endParaRPr lang="ko-KR" altLang="en-US" sz="1400" dirty="0">
              <a:latin typeface="넥슨Lv1고딕 OTF Bold" pitchFamily="50" charset="-127"/>
              <a:ea typeface="넥슨Lv1고딕 OTF Bold" pitchFamily="50" charset="-127"/>
            </a:endParaRPr>
          </a:p>
        </p:txBody>
      </p:sp>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0" name="TextBox 9">
            <a:extLst>
              <a:ext uri="{FF2B5EF4-FFF2-40B4-BE49-F238E27FC236}">
                <a16:creationId xmlns="" xmlns:a16="http://schemas.microsoft.com/office/drawing/2014/main" id="{4EC1BA16-B20B-197D-BAFB-A0AAEC5EF05F}"/>
              </a:ext>
            </a:extLst>
          </p:cNvPr>
          <p:cNvSpPr txBox="1"/>
          <p:nvPr/>
        </p:nvSpPr>
        <p:spPr>
          <a:xfrm>
            <a:off x="3428960" y="1138454"/>
            <a:ext cx="13858972" cy="861774"/>
          </a:xfrm>
          <a:prstGeom prst="rect">
            <a:avLst/>
          </a:prstGeom>
          <a:noFill/>
        </p:spPr>
        <p:txBody>
          <a:bodyPr wrap="square" rtlCol="0">
            <a:spAutoFit/>
          </a:bodyPr>
          <a:lstStyle/>
          <a:p>
            <a:pPr algn="ctr"/>
            <a:r>
              <a:rPr lang="ko-KR" altLang="en-US" sz="5000" dirty="0">
                <a:latin typeface="넥슨Lv1고딕 OTF Bold" pitchFamily="50" charset="-127"/>
                <a:ea typeface="넥슨Lv1고딕 OTF Bold" pitchFamily="50" charset="-127"/>
              </a:rPr>
              <a:t>개 발 환 경</a:t>
            </a:r>
          </a:p>
        </p:txBody>
      </p:sp>
      <p:pic>
        <p:nvPicPr>
          <p:cNvPr id="42" name="Picture 20">
            <a:extLst>
              <a:ext uri="{FF2B5EF4-FFF2-40B4-BE49-F238E27FC236}">
                <a16:creationId xmlns="" xmlns:a16="http://schemas.microsoft.com/office/drawing/2014/main" id="{A2CE1815-C25D-4B61-1A15-2E4A836BCCC9}"/>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7721" t="12999" r="9713" b="13457"/>
          <a:stretch/>
        </p:blipFill>
        <p:spPr bwMode="auto">
          <a:xfrm>
            <a:off x="15152950" y="8098342"/>
            <a:ext cx="2220650" cy="1260000"/>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2">
            <a:extLst>
              <a:ext uri="{FF2B5EF4-FFF2-40B4-BE49-F238E27FC236}">
                <a16:creationId xmlns="" xmlns:a16="http://schemas.microsoft.com/office/drawing/2014/main" id="{404D0A43-6E06-909F-E3AD-2C21876EBD53}"/>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134048" y="2285980"/>
            <a:ext cx="2867076" cy="846933"/>
          </a:xfrm>
          <a:prstGeom prst="rect">
            <a:avLst/>
          </a:prstGeom>
          <a:noFill/>
          <a:extLst>
            <a:ext uri="{909E8E84-426E-40DD-AFC4-6F175D3DCCD1}">
              <a14:hiddenFill xmlns="" xmlns:a14="http://schemas.microsoft.com/office/drawing/2010/main">
                <a:solidFill>
                  <a:srgbClr val="FFFFFF"/>
                </a:solidFill>
              </a14:hiddenFill>
            </a:ext>
          </a:extLst>
        </p:spPr>
      </p:pic>
      <p:pic>
        <p:nvPicPr>
          <p:cNvPr id="44" name="Picture 4" descr="Jupyter Lab 단축키 및 매직 기능 팁 :: Deep Play">
            <a:extLst>
              <a:ext uri="{FF2B5EF4-FFF2-40B4-BE49-F238E27FC236}">
                <a16:creationId xmlns="" xmlns:a16="http://schemas.microsoft.com/office/drawing/2014/main" id="{D34EA358-544D-D4FD-0B35-6F48684A89B4}"/>
              </a:ext>
            </a:extLst>
          </p:cNvPr>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52890" r="6920"/>
          <a:stretch/>
        </p:blipFill>
        <p:spPr bwMode="auto">
          <a:xfrm>
            <a:off x="15433736" y="3646752"/>
            <a:ext cx="1356521" cy="1260000"/>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10">
            <a:extLst>
              <a:ext uri="{FF2B5EF4-FFF2-40B4-BE49-F238E27FC236}">
                <a16:creationId xmlns="" xmlns:a16="http://schemas.microsoft.com/office/drawing/2014/main" id="{AAF641B2-D3D2-A411-2170-96CB20097C24}"/>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214646" y="8405466"/>
            <a:ext cx="2899286" cy="720000"/>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12" descr="json-logo - dbaonTap">
            <a:extLst>
              <a:ext uri="{FF2B5EF4-FFF2-40B4-BE49-F238E27FC236}">
                <a16:creationId xmlns="" xmlns:a16="http://schemas.microsoft.com/office/drawing/2014/main" id="{116FDB6C-A5E4-49DC-0BE8-8D0E551106E3}"/>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7277056" y="3286112"/>
            <a:ext cx="1857388" cy="885831"/>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14">
            <a:extLst>
              <a:ext uri="{FF2B5EF4-FFF2-40B4-BE49-F238E27FC236}">
                <a16:creationId xmlns="" xmlns:a16="http://schemas.microsoft.com/office/drawing/2014/main" id="{F822E13A-F0CD-06AD-0E6E-FE1557B9FBE5}"/>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8157641" y="6972300"/>
            <a:ext cx="2843747" cy="1152000"/>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16" descr="GitHub - matplotlib/matplotlib: matplotlib: plotting with Python">
            <a:extLst>
              <a:ext uri="{FF2B5EF4-FFF2-40B4-BE49-F238E27FC236}">
                <a16:creationId xmlns="" xmlns:a16="http://schemas.microsoft.com/office/drawing/2014/main" id="{0B2F603A-ADFF-4ABC-B4FA-85FC1AB59CAB}"/>
              </a:ext>
            </a:extLst>
          </p:cNvPr>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4560658" y="7206900"/>
            <a:ext cx="3154582" cy="756000"/>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8" descr="Brand Guidelines - Ultralytics | Revolutionizing the World of Vision AI">
            <a:extLst>
              <a:ext uri="{FF2B5EF4-FFF2-40B4-BE49-F238E27FC236}">
                <a16:creationId xmlns="" xmlns:a16="http://schemas.microsoft.com/office/drawing/2014/main" id="{624D319C-31F1-4FC8-1B8A-FAAE6032CAA6}"/>
              </a:ext>
            </a:extLst>
          </p:cNvPr>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14451262" y="7215202"/>
            <a:ext cx="2693794" cy="720000"/>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22">
            <a:extLst>
              <a:ext uri="{FF2B5EF4-FFF2-40B4-BE49-F238E27FC236}">
                <a16:creationId xmlns="" xmlns:a16="http://schemas.microsoft.com/office/drawing/2014/main" id="{2AB69ECC-01EF-DD68-B4A3-37EDA58A0B67}"/>
              </a:ext>
            </a:extLst>
          </p:cNvPr>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6500794" y="8315466"/>
            <a:ext cx="2278723" cy="900000"/>
          </a:xfrm>
          <a:prstGeom prst="rect">
            <a:avLst/>
          </a:prstGeom>
          <a:noFill/>
          <a:extLst>
            <a:ext uri="{909E8E84-426E-40DD-AFC4-6F175D3DCCD1}">
              <a14:hiddenFill xmlns="" xmlns:a14="http://schemas.microsoft.com/office/drawing/2010/main">
                <a:solidFill>
                  <a:srgbClr val="FFFFFF"/>
                </a:solidFill>
              </a14:hiddenFill>
            </a:ext>
          </a:extLst>
        </p:spPr>
      </p:pic>
      <p:pic>
        <p:nvPicPr>
          <p:cNvPr id="51" name="Picture 24" descr="R (programming language) - Wikipedia">
            <a:extLst>
              <a:ext uri="{FF2B5EF4-FFF2-40B4-BE49-F238E27FC236}">
                <a16:creationId xmlns="" xmlns:a16="http://schemas.microsoft.com/office/drawing/2014/main" id="{074B6765-A390-8BFA-81D9-D5BAB8E9581B}"/>
              </a:ext>
            </a:extLst>
          </p:cNvPr>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6134048" y="3357550"/>
            <a:ext cx="857256" cy="665634"/>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28" descr="seaborn · PyPI">
            <a:extLst>
              <a:ext uri="{FF2B5EF4-FFF2-40B4-BE49-F238E27FC236}">
                <a16:creationId xmlns="" xmlns:a16="http://schemas.microsoft.com/office/drawing/2014/main" id="{FF4352FF-200A-7709-25D8-55E01D8131A0}"/>
              </a:ext>
            </a:extLst>
          </p:cNvPr>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8994396" y="8315466"/>
            <a:ext cx="3150000" cy="900000"/>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30" descr="scikit-learn - Wikipedia">
            <a:extLst>
              <a:ext uri="{FF2B5EF4-FFF2-40B4-BE49-F238E27FC236}">
                <a16:creationId xmlns="" xmlns:a16="http://schemas.microsoft.com/office/drawing/2014/main" id="{6813D487-16A4-821C-6EE1-17D67223A72E}"/>
              </a:ext>
            </a:extLst>
          </p:cNvPr>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11579596" y="6896100"/>
            <a:ext cx="2136436" cy="1152000"/>
          </a:xfrm>
          <a:prstGeom prst="rect">
            <a:avLst/>
          </a:prstGeom>
          <a:noFill/>
          <a:extLst>
            <a:ext uri="{909E8E84-426E-40DD-AFC4-6F175D3DCCD1}">
              <a14:hiddenFill xmlns="" xmlns:a14="http://schemas.microsoft.com/office/drawing/2010/main">
                <a:solidFill>
                  <a:srgbClr val="FFFFFF"/>
                </a:solidFill>
              </a14:hiddenFill>
            </a:ext>
          </a:extLst>
        </p:spPr>
      </p:pic>
      <p:pic>
        <p:nvPicPr>
          <p:cNvPr id="54" name="Picture 32">
            <a:extLst>
              <a:ext uri="{FF2B5EF4-FFF2-40B4-BE49-F238E27FC236}">
                <a16:creationId xmlns="" xmlns:a16="http://schemas.microsoft.com/office/drawing/2014/main" id="{B8F5B062-5DFD-B94A-2080-D98CCFAADD8A}"/>
              </a:ext>
            </a:extLst>
          </p:cNvPr>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13765205" y="2420426"/>
            <a:ext cx="1080000" cy="10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55" name="Picture 13">
            <a:extLst>
              <a:ext uri="{FF2B5EF4-FFF2-40B4-BE49-F238E27FC236}">
                <a16:creationId xmlns="" xmlns:a16="http://schemas.microsoft.com/office/drawing/2014/main" id="{8ED49427-7007-08B1-BB46-5AE4E02319EE}"/>
              </a:ext>
            </a:extLst>
          </p:cNvPr>
          <p:cNvPicPr>
            <a:picLocks noChangeAspect="1"/>
          </p:cNvPicPr>
          <p:nvPr/>
        </p:nvPicPr>
        <p:blipFill>
          <a:blip r:embed="rId15"/>
          <a:stretch>
            <a:fillRect/>
          </a:stretch>
        </p:blipFill>
        <p:spPr>
          <a:xfrm>
            <a:off x="6134048" y="5357814"/>
            <a:ext cx="3438580" cy="1013302"/>
          </a:xfrm>
          <a:prstGeom prst="rect">
            <a:avLst/>
          </a:prstGeom>
        </p:spPr>
      </p:pic>
      <p:pic>
        <p:nvPicPr>
          <p:cNvPr id="56" name="Picture 36">
            <a:extLst>
              <a:ext uri="{FF2B5EF4-FFF2-40B4-BE49-F238E27FC236}">
                <a16:creationId xmlns="" xmlns:a16="http://schemas.microsoft.com/office/drawing/2014/main" id="{01389BC5-4E90-C2DD-F8CC-45D3624F7976}"/>
              </a:ext>
            </a:extLst>
          </p:cNvPr>
          <p:cNvPicPr>
            <a:picLocks noChangeAspect="1" noChangeArrowheads="1"/>
          </p:cNvPicPr>
          <p:nvPr/>
        </p:nvPicPr>
        <p:blipFill>
          <a:blip r:embed="rId16">
            <a:extLst>
              <a:ext uri="{28A0092B-C50C-407E-A947-70E740481C1C}">
                <a14:useLocalDpi xmlns="" xmlns:a14="http://schemas.microsoft.com/office/drawing/2010/main" val="0"/>
              </a:ext>
            </a:extLst>
          </a:blip>
          <a:srcRect/>
          <a:stretch>
            <a:fillRect/>
          </a:stretch>
        </p:blipFill>
        <p:spPr bwMode="auto">
          <a:xfrm>
            <a:off x="12394372" y="8278342"/>
            <a:ext cx="2769428" cy="10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57" name="Picture 40" descr="StartR – King's Geocomputation">
            <a:extLst>
              <a:ext uri="{FF2B5EF4-FFF2-40B4-BE49-F238E27FC236}">
                <a16:creationId xmlns="" xmlns:a16="http://schemas.microsoft.com/office/drawing/2014/main" id="{CA6228AC-668E-6C03-6F76-0B242F0256E3}"/>
              </a:ext>
            </a:extLst>
          </p:cNvPr>
          <p:cNvPicPr>
            <a:picLocks noChangeAspect="1" noChangeArrowheads="1"/>
          </p:cNvPicPr>
          <p:nvPr/>
        </p:nvPicPr>
        <p:blipFill>
          <a:blip r:embed="rId17">
            <a:extLst>
              <a:ext uri="{28A0092B-C50C-407E-A947-70E740481C1C}">
                <a14:useLocalDpi xmlns="" xmlns:a14="http://schemas.microsoft.com/office/drawing/2010/main" val="0"/>
              </a:ext>
            </a:extLst>
          </a:blip>
          <a:srcRect/>
          <a:stretch>
            <a:fillRect/>
          </a:stretch>
        </p:blipFill>
        <p:spPr bwMode="auto">
          <a:xfrm>
            <a:off x="12072958" y="5134508"/>
            <a:ext cx="3282767" cy="1152000"/>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44" descr="Programming Language Icon #94744 - Free Icons Library">
            <a:extLst>
              <a:ext uri="{FF2B5EF4-FFF2-40B4-BE49-F238E27FC236}">
                <a16:creationId xmlns="" xmlns:a16="http://schemas.microsoft.com/office/drawing/2014/main" id="{490A835F-EAD0-0C7D-2EF1-91994AD811DB}"/>
              </a:ext>
            </a:extLst>
          </p:cNvPr>
          <p:cNvPicPr>
            <a:picLocks noChangeAspect="1" noChangeArrowheads="1"/>
          </p:cNvPicPr>
          <p:nvPr/>
        </p:nvPicPr>
        <p:blipFill>
          <a:blip r:embed="rId18">
            <a:extLst>
              <a:ext uri="{28A0092B-C50C-407E-A947-70E740481C1C}">
                <a14:useLocalDpi xmlns="" xmlns:a14="http://schemas.microsoft.com/office/drawing/2010/main" val="0"/>
              </a:ext>
            </a:extLst>
          </a:blip>
          <a:srcRect/>
          <a:stretch>
            <a:fillRect/>
          </a:stretch>
        </p:blipFill>
        <p:spPr bwMode="auto">
          <a:xfrm>
            <a:off x="3582600" y="2300738"/>
            <a:ext cx="1980000" cy="19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59" name="Picture 48" descr="Software Development icon PNG and SVG Free Download">
            <a:extLst>
              <a:ext uri="{FF2B5EF4-FFF2-40B4-BE49-F238E27FC236}">
                <a16:creationId xmlns="" xmlns:a16="http://schemas.microsoft.com/office/drawing/2014/main" id="{31E4983A-00DD-1425-F9B9-E66D390E4FE8}"/>
              </a:ext>
            </a:extLst>
          </p:cNvPr>
          <p:cNvPicPr>
            <a:picLocks noChangeAspect="1" noChangeArrowheads="1"/>
          </p:cNvPicPr>
          <p:nvPr/>
        </p:nvPicPr>
        <p:blipFill>
          <a:blip r:embed="rId19">
            <a:extLst>
              <a:ext uri="{28A0092B-C50C-407E-A947-70E740481C1C}">
                <a14:useLocalDpi xmlns="" xmlns:a14="http://schemas.microsoft.com/office/drawing/2010/main" val="0"/>
              </a:ext>
            </a:extLst>
          </a:blip>
          <a:srcRect/>
          <a:stretch>
            <a:fillRect/>
          </a:stretch>
        </p:blipFill>
        <p:spPr bwMode="auto">
          <a:xfrm>
            <a:off x="10198710" y="2380430"/>
            <a:ext cx="2160000" cy="1797188"/>
          </a:xfrm>
          <a:prstGeom prst="rect">
            <a:avLst/>
          </a:prstGeom>
          <a:noFill/>
          <a:extLst>
            <a:ext uri="{909E8E84-426E-40DD-AFC4-6F175D3DCCD1}">
              <a14:hiddenFill xmlns="" xmlns:a14="http://schemas.microsoft.com/office/drawing/2010/main">
                <a:solidFill>
                  <a:srgbClr val="FFFFFF"/>
                </a:solidFill>
              </a14:hiddenFill>
            </a:ext>
          </a:extLst>
        </p:spPr>
      </p:pic>
      <p:pic>
        <p:nvPicPr>
          <p:cNvPr id="60" name="Picture 50" descr="Evolution of the Toradex CE Libraries">
            <a:extLst>
              <a:ext uri="{FF2B5EF4-FFF2-40B4-BE49-F238E27FC236}">
                <a16:creationId xmlns="" xmlns:a16="http://schemas.microsoft.com/office/drawing/2014/main" id="{319FE7A5-6BDF-38C4-A1E7-DAC1F204083D}"/>
              </a:ext>
            </a:extLst>
          </p:cNvPr>
          <p:cNvPicPr>
            <a:picLocks noChangeAspect="1" noChangeArrowheads="1"/>
          </p:cNvPicPr>
          <p:nvPr/>
        </p:nvPicPr>
        <p:blipFill rotWithShape="1">
          <a:blip r:embed="rId20">
            <a:extLst>
              <a:ext uri="{28A0092B-C50C-407E-A947-70E740481C1C}">
                <a14:useLocalDpi xmlns="" xmlns:a14="http://schemas.microsoft.com/office/drawing/2010/main" val="0"/>
              </a:ext>
            </a:extLst>
          </a:blip>
          <a:srcRect l="7692"/>
          <a:stretch/>
        </p:blipFill>
        <p:spPr bwMode="auto">
          <a:xfrm>
            <a:off x="1928762" y="5841020"/>
            <a:ext cx="1993846" cy="216000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1" name="Picture 2" descr="Git Logo PNG vector in SVG, PDF, AI, CDR format">
            <a:extLst>
              <a:ext uri="{FF2B5EF4-FFF2-40B4-BE49-F238E27FC236}">
                <a16:creationId xmlns="" xmlns:a16="http://schemas.microsoft.com/office/drawing/2014/main" id="{2DB5E636-180A-78B8-4DB8-6BD69E69E6AC}"/>
              </a:ext>
            </a:extLst>
          </p:cNvPr>
          <p:cNvPicPr>
            <a:picLocks noChangeAspect="1" noChangeArrowheads="1"/>
          </p:cNvPicPr>
          <p:nvPr/>
        </p:nvPicPr>
        <p:blipFill rotWithShape="1">
          <a:blip r:embed="rId21">
            <a:extLst>
              <a:ext uri="{28A0092B-C50C-407E-A947-70E740481C1C}">
                <a14:useLocalDpi xmlns="" xmlns:a14="http://schemas.microsoft.com/office/drawing/2010/main" val="0"/>
              </a:ext>
            </a:extLst>
          </a:blip>
          <a:srcRect l="13546" t="22165" r="14107" b="19636"/>
          <a:stretch/>
        </p:blipFill>
        <p:spPr bwMode="auto">
          <a:xfrm>
            <a:off x="6134048" y="4143368"/>
            <a:ext cx="1792381" cy="1080000"/>
          </a:xfrm>
          <a:prstGeom prst="rect">
            <a:avLst/>
          </a:prstGeom>
          <a:noFill/>
          <a:extLst>
            <a:ext uri="{909E8E84-426E-40DD-AFC4-6F175D3DCCD1}">
              <a14:hiddenFill xmlns="" xmlns:a14="http://schemas.microsoft.com/office/drawing/2010/main">
                <a:solidFill>
                  <a:srgbClr val="FFFFFF"/>
                </a:solidFill>
              </a14:hiddenFill>
            </a:ext>
          </a:extLst>
        </p:spPr>
      </p:pic>
      <p:pic>
        <p:nvPicPr>
          <p:cNvPr id="62" name="Picture 4" descr="GitHub Logo and symbol, meaning, history, PNG, brand">
            <a:extLst>
              <a:ext uri="{FF2B5EF4-FFF2-40B4-BE49-F238E27FC236}">
                <a16:creationId xmlns="" xmlns:a16="http://schemas.microsoft.com/office/drawing/2014/main" id="{867C1520-CC9E-25CF-941E-C27079F53752}"/>
              </a:ext>
            </a:extLst>
          </p:cNvPr>
          <p:cNvPicPr>
            <a:picLocks noChangeAspect="1" noChangeArrowheads="1"/>
          </p:cNvPicPr>
          <p:nvPr/>
        </p:nvPicPr>
        <p:blipFill rotWithShape="1">
          <a:blip r:embed="rId22">
            <a:extLst>
              <a:ext uri="{28A0092B-C50C-407E-A947-70E740481C1C}">
                <a14:useLocalDpi xmlns="" xmlns:a14="http://schemas.microsoft.com/office/drawing/2010/main" val="0"/>
              </a:ext>
            </a:extLst>
          </a:blip>
          <a:srcRect l="15136" r="15962"/>
          <a:stretch/>
        </p:blipFill>
        <p:spPr bwMode="auto">
          <a:xfrm>
            <a:off x="15336841" y="5059302"/>
            <a:ext cx="1550310" cy="1260000"/>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Picture 4" descr="Jupyter Lab 단축키 및 매직 기능 팁 :: Deep Play">
            <a:extLst>
              <a:ext uri="{FF2B5EF4-FFF2-40B4-BE49-F238E27FC236}">
                <a16:creationId xmlns="" xmlns:a16="http://schemas.microsoft.com/office/drawing/2014/main" id="{6C65A3A6-ED24-6156-1A09-8C521CFAB40E}"/>
              </a:ext>
            </a:extLst>
          </p:cNvPr>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9261" r="52092"/>
          <a:stretch/>
        </p:blipFill>
        <p:spPr bwMode="auto">
          <a:xfrm>
            <a:off x="13765205" y="3703500"/>
            <a:ext cx="1304468" cy="1260000"/>
          </a:xfrm>
          <a:prstGeom prst="rect">
            <a:avLst/>
          </a:prstGeom>
          <a:noFill/>
          <a:extLst>
            <a:ext uri="{909E8E84-426E-40DD-AFC4-6F175D3DCCD1}">
              <a14:hiddenFill xmlns="" xmlns:a14="http://schemas.microsoft.com/office/drawing/2010/main">
                <a:solidFill>
                  <a:srgbClr val="FFFFFF"/>
                </a:solidFill>
              </a14:hiddenFill>
            </a:ext>
          </a:extLst>
        </p:spPr>
      </p:pic>
      <p:sp>
        <p:nvSpPr>
          <p:cNvPr id="64" name="TextBox 63"/>
          <p:cNvSpPr txBox="1"/>
          <p:nvPr/>
        </p:nvSpPr>
        <p:spPr>
          <a:xfrm>
            <a:off x="3357522" y="4237818"/>
            <a:ext cx="2357454" cy="477054"/>
          </a:xfrm>
          <a:prstGeom prst="rect">
            <a:avLst/>
          </a:prstGeom>
          <a:noFill/>
        </p:spPr>
        <p:txBody>
          <a:bodyPr wrap="square" rtlCol="0">
            <a:spAutoFit/>
          </a:bodyPr>
          <a:lstStyle/>
          <a:p>
            <a:pPr algn="ctr"/>
            <a:r>
              <a:rPr lang="en-US" altLang="ko-KR" sz="2500" dirty="0">
                <a:latin typeface="넥슨Lv1고딕 OTF Bold" pitchFamily="50" charset="-127"/>
                <a:ea typeface="넥슨Lv1고딕 OTF Bold" pitchFamily="50" charset="-127"/>
              </a:rPr>
              <a:t>Language</a:t>
            </a:r>
            <a:endParaRPr lang="ko-KR" altLang="en-US" sz="2500" dirty="0">
              <a:latin typeface="넥슨Lv1고딕 OTF Bold" pitchFamily="50" charset="-127"/>
              <a:ea typeface="넥슨Lv1고딕 OTF Bold" pitchFamily="50" charset="-127"/>
            </a:endParaRPr>
          </a:p>
        </p:txBody>
      </p:sp>
      <p:sp>
        <p:nvSpPr>
          <p:cNvPr id="65" name="TextBox 64"/>
          <p:cNvSpPr txBox="1"/>
          <p:nvPr/>
        </p:nvSpPr>
        <p:spPr>
          <a:xfrm>
            <a:off x="10144132" y="4237818"/>
            <a:ext cx="2357454" cy="477054"/>
          </a:xfrm>
          <a:prstGeom prst="rect">
            <a:avLst/>
          </a:prstGeom>
          <a:noFill/>
        </p:spPr>
        <p:txBody>
          <a:bodyPr wrap="square" rtlCol="0">
            <a:spAutoFit/>
          </a:bodyPr>
          <a:lstStyle/>
          <a:p>
            <a:pPr algn="ctr"/>
            <a:r>
              <a:rPr lang="en-US" altLang="ko-KR" sz="2500" dirty="0">
                <a:latin typeface="넥슨Lv1고딕 OTF Bold" pitchFamily="50" charset="-127"/>
                <a:ea typeface="넥슨Lv1고딕 OTF Bold" pitchFamily="50" charset="-127"/>
              </a:rPr>
              <a:t>Tool</a:t>
            </a:r>
          </a:p>
        </p:txBody>
      </p:sp>
      <p:sp>
        <p:nvSpPr>
          <p:cNvPr id="30722" name="AutoShape 2" descr="MariaDB - 나무위키"/>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24" name="AutoShape 4" descr="MariaDB - 나무위키"/>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26" name="AutoShape 6" descr="MariaDB - 나무위키"/>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pic>
        <p:nvPicPr>
          <p:cNvPr id="30728" name="Picture 8" descr="데이터베이스 실습] 마리아디비(MariaDB) 다운로드 및 설치, 정상 설치 확인법"/>
          <p:cNvPicPr>
            <a:picLocks noChangeAspect="1" noChangeArrowheads="1"/>
          </p:cNvPicPr>
          <p:nvPr/>
        </p:nvPicPr>
        <p:blipFill>
          <a:blip r:embed="rId23"/>
          <a:srcRect l="11250" t="16875" r="11874" b="17499"/>
          <a:stretch>
            <a:fillRect/>
          </a:stretch>
        </p:blipFill>
        <p:spPr bwMode="auto">
          <a:xfrm>
            <a:off x="15479425" y="2420426"/>
            <a:ext cx="1265142" cy="1080000"/>
          </a:xfrm>
          <a:prstGeom prst="rect">
            <a:avLst/>
          </a:prstGeom>
          <a:noFill/>
        </p:spPr>
      </p:pic>
      <p:pic>
        <p:nvPicPr>
          <p:cNvPr id="30730" name="Picture 10" descr="Azure SQL development, test, DevOps"/>
          <p:cNvPicPr>
            <a:picLocks noChangeAspect="1" noChangeArrowheads="1"/>
          </p:cNvPicPr>
          <p:nvPr/>
        </p:nvPicPr>
        <p:blipFill>
          <a:blip r:embed="rId24"/>
          <a:srcRect l="24053" r="24927"/>
          <a:stretch>
            <a:fillRect/>
          </a:stretch>
        </p:blipFill>
        <p:spPr bwMode="auto">
          <a:xfrm>
            <a:off x="8618064" y="4143368"/>
            <a:ext cx="945008" cy="1080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0" name="TextBox 9">
            <a:extLst>
              <a:ext uri="{FF2B5EF4-FFF2-40B4-BE49-F238E27FC236}">
                <a16:creationId xmlns="" xmlns:a16="http://schemas.microsoft.com/office/drawing/2014/main" id="{4EC1BA16-B20B-197D-BAFB-A0AAEC5EF05F}"/>
              </a:ext>
            </a:extLst>
          </p:cNvPr>
          <p:cNvSpPr txBox="1"/>
          <p:nvPr/>
        </p:nvSpPr>
        <p:spPr>
          <a:xfrm>
            <a:off x="3428960" y="1138454"/>
            <a:ext cx="13858972" cy="938719"/>
          </a:xfrm>
          <a:prstGeom prst="rect">
            <a:avLst/>
          </a:prstGeom>
          <a:noFill/>
        </p:spPr>
        <p:txBody>
          <a:bodyPr wrap="square" rtlCol="0">
            <a:spAutoFit/>
          </a:bodyPr>
          <a:lstStyle/>
          <a:p>
            <a:pPr algn="ctr"/>
            <a:r>
              <a:rPr lang="ko-KR" altLang="en-US" sz="5400" dirty="0">
                <a:latin typeface="나눔스퀘어 Bold" pitchFamily="50" charset="-127"/>
                <a:ea typeface="나눔스퀘어 Bold" pitchFamily="50" charset="-127"/>
              </a:rPr>
              <a:t>프로젝트 진행 일정</a:t>
            </a:r>
          </a:p>
        </p:txBody>
      </p:sp>
      <p:graphicFrame>
        <p:nvGraphicFramePr>
          <p:cNvPr id="30" name="표 14">
            <a:extLst>
              <a:ext uri="{FF2B5EF4-FFF2-40B4-BE49-F238E27FC236}">
                <a16:creationId xmlns="" xmlns:a16="http://schemas.microsoft.com/office/drawing/2014/main" id="{0541624A-578E-07D0-F931-35F0E05A5990}"/>
              </a:ext>
            </a:extLst>
          </p:cNvPr>
          <p:cNvGraphicFramePr>
            <a:graphicFrameLocks noGrp="1"/>
          </p:cNvGraphicFramePr>
          <p:nvPr>
            <p:extLst>
              <p:ext uri="{D42A27DB-BD31-4B8C-83A1-F6EECF244321}">
                <p14:modId xmlns="" xmlns:p14="http://schemas.microsoft.com/office/powerpoint/2010/main" val="3240529597"/>
              </p:ext>
            </p:extLst>
          </p:nvPr>
        </p:nvGraphicFramePr>
        <p:xfrm>
          <a:off x="3428960" y="2143104"/>
          <a:ext cx="13868400" cy="7226646"/>
        </p:xfrm>
        <a:graphic>
          <a:graphicData uri="http://schemas.openxmlformats.org/drawingml/2006/table">
            <a:tbl>
              <a:tblPr firstRow="1" bandRow="1">
                <a:effectLst/>
                <a:tableStyleId>{5940675A-B579-460E-94D1-54222C63F5DA}</a:tableStyleId>
              </a:tblPr>
              <a:tblGrid>
                <a:gridCol w="3754429">
                  <a:extLst>
                    <a:ext uri="{9D8B030D-6E8A-4147-A177-3AD203B41FA5}">
                      <a16:colId xmlns="" xmlns:a16="http://schemas.microsoft.com/office/drawing/2014/main" val="2136938139"/>
                    </a:ext>
                  </a:extLst>
                </a:gridCol>
                <a:gridCol w="3179771">
                  <a:extLst>
                    <a:ext uri="{9D8B030D-6E8A-4147-A177-3AD203B41FA5}">
                      <a16:colId xmlns="" xmlns:a16="http://schemas.microsoft.com/office/drawing/2014/main" val="4004697238"/>
                    </a:ext>
                  </a:extLst>
                </a:gridCol>
                <a:gridCol w="3467100">
                  <a:extLst>
                    <a:ext uri="{9D8B030D-6E8A-4147-A177-3AD203B41FA5}">
                      <a16:colId xmlns="" xmlns:a16="http://schemas.microsoft.com/office/drawing/2014/main" val="2908627617"/>
                    </a:ext>
                  </a:extLst>
                </a:gridCol>
                <a:gridCol w="3467100">
                  <a:extLst>
                    <a:ext uri="{9D8B030D-6E8A-4147-A177-3AD203B41FA5}">
                      <a16:colId xmlns="" xmlns:a16="http://schemas.microsoft.com/office/drawing/2014/main" val="734618807"/>
                    </a:ext>
                  </a:extLst>
                </a:gridCol>
              </a:tblGrid>
              <a:tr h="531294">
                <a:tc rowSpan="2">
                  <a:txBody>
                    <a:bodyPr/>
                    <a:lstStyle/>
                    <a:p>
                      <a:pPr latinLnBrk="1"/>
                      <a:endParaRPr lang="ko-KR" altLang="en-US" dirty="0">
                        <a:latin typeface="넥슨Lv1고딕 OTF Bold" pitchFamily="50" charset="-127"/>
                        <a:ea typeface="넥슨Lv1고딕 OTF Bold"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2500" dirty="0">
                          <a:latin typeface="넥슨Lv1고딕 OTF Bold" pitchFamily="50" charset="-127"/>
                          <a:ea typeface="넥슨Lv1고딕 OTF Bold" pitchFamily="50" charset="-127"/>
                        </a:rPr>
                        <a:t>1</a:t>
                      </a:r>
                      <a:r>
                        <a:rPr lang="ko-KR" altLang="en-US" sz="2500" dirty="0">
                          <a:latin typeface="넥슨Lv1고딕 OTF Bold" pitchFamily="50" charset="-127"/>
                          <a:ea typeface="넥슨Lv1고딕 OTF Bold" pitchFamily="50" charset="-127"/>
                        </a:rPr>
                        <a:t>주차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2500" dirty="0">
                          <a:latin typeface="넥슨Lv1고딕 OTF Bold" pitchFamily="50" charset="-127"/>
                          <a:ea typeface="넥슨Lv1고딕 OTF Bold" pitchFamily="50" charset="-127"/>
                        </a:rPr>
                        <a:t>2</a:t>
                      </a:r>
                      <a:r>
                        <a:rPr lang="ko-KR" altLang="en-US" sz="2500" dirty="0">
                          <a:latin typeface="넥슨Lv1고딕 OTF Bold" pitchFamily="50" charset="-127"/>
                          <a:ea typeface="넥슨Lv1고딕 OTF Bold" pitchFamily="50" charset="-127"/>
                        </a:rPr>
                        <a:t>주차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2500" dirty="0">
                          <a:latin typeface="넥슨Lv1고딕 OTF Bold" pitchFamily="50" charset="-127"/>
                          <a:ea typeface="넥슨Lv1고딕 OTF Bold" pitchFamily="50" charset="-127"/>
                        </a:rPr>
                        <a:t>3</a:t>
                      </a:r>
                      <a:r>
                        <a:rPr lang="ko-KR" altLang="en-US" sz="2500" dirty="0">
                          <a:latin typeface="넥슨Lv1고딕 OTF Bold" pitchFamily="50" charset="-127"/>
                          <a:ea typeface="넥슨Lv1고딕 OTF Bold" pitchFamily="50" charset="-127"/>
                        </a:rPr>
                        <a:t>주차</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61426145"/>
                  </a:ext>
                </a:extLst>
              </a:tr>
              <a:tr h="6695352">
                <a:tc vMerge="1">
                  <a:txBody>
                    <a:bodyPr/>
                    <a:lstStyle/>
                    <a:p>
                      <a:pPr latinLnBrk="1"/>
                      <a:endParaRPr lang="ko-KR" altLang="en-US" dirty="0">
                        <a:latin typeface="넥슨Lv1고딕 OTF Bold" pitchFamily="50" charset="-127"/>
                        <a:ea typeface="넥슨Lv1고딕 OTF Bold"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latinLnBrk="1"/>
                      <a:endParaRPr lang="ko-KR" altLang="en-US" dirty="0">
                        <a:latin typeface="넥슨Lv1고딕 OTF Bold" pitchFamily="50" charset="-127"/>
                        <a:ea typeface="넥슨Lv1고딕 OTF Bold" pitchFamily="50" charset="-127"/>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latinLnBrk="1"/>
                      <a:endParaRPr lang="ko-KR"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 xmlns:a16="http://schemas.microsoft.com/office/drawing/2014/main" val="2048997904"/>
                  </a:ext>
                </a:extLst>
              </a:tr>
            </a:tbl>
          </a:graphicData>
        </a:graphic>
      </p:graphicFrame>
      <p:sp>
        <p:nvSpPr>
          <p:cNvPr id="31" name="직사각형 1063">
            <a:extLst>
              <a:ext uri="{FF2B5EF4-FFF2-40B4-BE49-F238E27FC236}">
                <a16:creationId xmlns="" xmlns:a16="http://schemas.microsoft.com/office/drawing/2014/main" id="{4493F3D1-5FE7-683D-BAC8-85CA8AE25B2A}"/>
              </a:ext>
            </a:extLst>
          </p:cNvPr>
          <p:cNvSpPr/>
          <p:nvPr/>
        </p:nvSpPr>
        <p:spPr>
          <a:xfrm>
            <a:off x="7406929" y="3534546"/>
            <a:ext cx="2339686"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2" name="직사각형 1064">
            <a:extLst>
              <a:ext uri="{FF2B5EF4-FFF2-40B4-BE49-F238E27FC236}">
                <a16:creationId xmlns="" xmlns:a16="http://schemas.microsoft.com/office/drawing/2014/main" id="{C3A8DFC6-BE6E-71ED-C1DC-971846C84658}"/>
              </a:ext>
            </a:extLst>
          </p:cNvPr>
          <p:cNvSpPr/>
          <p:nvPr/>
        </p:nvSpPr>
        <p:spPr>
          <a:xfrm>
            <a:off x="8160283" y="4045670"/>
            <a:ext cx="2339686"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3" name="직사각형 1066">
            <a:extLst>
              <a:ext uri="{FF2B5EF4-FFF2-40B4-BE49-F238E27FC236}">
                <a16:creationId xmlns="" xmlns:a16="http://schemas.microsoft.com/office/drawing/2014/main" id="{30E30010-E8DE-D3F6-54A0-41FA280E45DA}"/>
              </a:ext>
            </a:extLst>
          </p:cNvPr>
          <p:cNvSpPr/>
          <p:nvPr/>
        </p:nvSpPr>
        <p:spPr>
          <a:xfrm>
            <a:off x="10420093" y="5522058"/>
            <a:ext cx="2229067"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4" name="직사각형 1069">
            <a:extLst>
              <a:ext uri="{FF2B5EF4-FFF2-40B4-BE49-F238E27FC236}">
                <a16:creationId xmlns="" xmlns:a16="http://schemas.microsoft.com/office/drawing/2014/main" id="{90EB7D51-4BDE-A44A-0A2F-A15F6DCC5F18}"/>
              </a:ext>
            </a:extLst>
          </p:cNvPr>
          <p:cNvSpPr/>
          <p:nvPr/>
        </p:nvSpPr>
        <p:spPr>
          <a:xfrm>
            <a:off x="12114521" y="6736496"/>
            <a:ext cx="2339686"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5" name="TextBox 34">
            <a:extLst>
              <a:ext uri="{FF2B5EF4-FFF2-40B4-BE49-F238E27FC236}">
                <a16:creationId xmlns="" xmlns:a16="http://schemas.microsoft.com/office/drawing/2014/main" id="{4EB492E9-C36F-12C2-D810-C1CFFDF88DCD}"/>
              </a:ext>
            </a:extLst>
          </p:cNvPr>
          <p:cNvSpPr txBox="1"/>
          <p:nvPr/>
        </p:nvSpPr>
        <p:spPr>
          <a:xfrm>
            <a:off x="3505160" y="2836315"/>
            <a:ext cx="3638576" cy="6413231"/>
          </a:xfrm>
          <a:prstGeom prst="rect">
            <a:avLst/>
          </a:prstGeom>
          <a:noFill/>
        </p:spPr>
        <p:txBody>
          <a:bodyPr wrap="square" rtlCol="0">
            <a:spAutoFit/>
          </a:bodyPr>
          <a:lstStyle/>
          <a:p>
            <a:pPr>
              <a:lnSpc>
                <a:spcPct val="150000"/>
              </a:lnSpc>
              <a:spcBef>
                <a:spcPts val="200"/>
              </a:spcBef>
            </a:pPr>
            <a:r>
              <a:rPr lang="ko-KR" altLang="en-US" sz="2200" dirty="0">
                <a:latin typeface="넥슨Lv1고딕 OTF Bold" pitchFamily="50" charset="-127"/>
                <a:ea typeface="넥슨Lv1고딕 OTF Bold" pitchFamily="50" charset="-127"/>
              </a:rPr>
              <a:t>기획 및 설계</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주제 선정</a:t>
            </a:r>
            <a:r>
              <a:rPr lang="en-US" altLang="ko-KR" sz="2200" dirty="0">
                <a:latin typeface="넥슨Lv1고딕 OTF Bold" pitchFamily="50" charset="-127"/>
                <a:ea typeface="넥슨Lv1고딕 OTF Bold" pitchFamily="50" charset="-127"/>
              </a:rPr>
              <a:t>/</a:t>
            </a:r>
            <a:r>
              <a:rPr lang="ko-KR" altLang="en-US" sz="2200" dirty="0">
                <a:latin typeface="넥슨Lv1고딕 OTF Bold" pitchFamily="50" charset="-127"/>
                <a:ea typeface="넥슨Lv1고딕 OTF Bold" pitchFamily="50" charset="-127"/>
              </a:rPr>
              <a:t>요구 사항 분석</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 </a:t>
            </a:r>
            <a:r>
              <a:rPr lang="en-US" altLang="ko-KR" sz="2200" dirty="0">
                <a:latin typeface="넥슨Lv1고딕 OTF Bold" pitchFamily="50" charset="-127"/>
                <a:ea typeface="넥슨Lv1고딕 OTF Bold" pitchFamily="50" charset="-127"/>
              </a:rPr>
              <a:t>Data </a:t>
            </a:r>
            <a:r>
              <a:rPr lang="ko-KR" altLang="en-US" sz="2200" dirty="0">
                <a:latin typeface="넥슨Lv1고딕 OTF Bold" pitchFamily="50" charset="-127"/>
                <a:ea typeface="넥슨Lv1고딕 OTF Bold" pitchFamily="50" charset="-127"/>
              </a:rPr>
              <a:t>수집 계획 수립</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업무 분할</a:t>
            </a:r>
            <a:endParaRPr lang="en-US" altLang="ko-KR" sz="2200" dirty="0">
              <a:latin typeface="넥슨Lv1고딕 OTF Bold" pitchFamily="50" charset="-127"/>
              <a:ea typeface="넥슨Lv1고딕 OTF Bold" pitchFamily="50" charset="-127"/>
            </a:endParaRPr>
          </a:p>
          <a:p>
            <a:pPr>
              <a:lnSpc>
                <a:spcPct val="150000"/>
              </a:lnSpc>
              <a:spcBef>
                <a:spcPts val="200"/>
              </a:spcBef>
            </a:pPr>
            <a:r>
              <a:rPr lang="en-US" altLang="ko-KR" sz="2200" dirty="0">
                <a:latin typeface="넥슨Lv1고딕 OTF Bold" pitchFamily="50" charset="-127"/>
                <a:ea typeface="넥슨Lv1고딕 OTF Bold" pitchFamily="50" charset="-127"/>
              </a:rPr>
              <a:t>Data</a:t>
            </a:r>
            <a:r>
              <a:rPr lang="ko-KR" altLang="en-US" sz="2200" dirty="0">
                <a:latin typeface="넥슨Lv1고딕 OTF Bold" pitchFamily="50" charset="-127"/>
                <a:ea typeface="넥슨Lv1고딕 OTF Bold" pitchFamily="50" charset="-127"/>
              </a:rPr>
              <a:t> 전처리</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데이터 </a:t>
            </a:r>
            <a:r>
              <a:rPr lang="ko-KR" altLang="en-US" sz="2200" dirty="0" err="1">
                <a:latin typeface="넥슨Lv1고딕 OTF Bold" pitchFamily="50" charset="-127"/>
                <a:ea typeface="넥슨Lv1고딕 OTF Bold" pitchFamily="50" charset="-127"/>
              </a:rPr>
              <a:t>전처리</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주요 변수 기술 통계</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파생 변수 생성</a:t>
            </a:r>
            <a:endParaRPr lang="en-US" altLang="ko-KR" sz="2200" dirty="0">
              <a:latin typeface="넥슨Lv1고딕 OTF Bold" pitchFamily="50" charset="-127"/>
              <a:ea typeface="넥슨Lv1고딕 OTF Bold" pitchFamily="50" charset="-127"/>
            </a:endParaRPr>
          </a:p>
          <a:p>
            <a:pPr>
              <a:lnSpc>
                <a:spcPct val="150000"/>
              </a:lnSpc>
              <a:spcBef>
                <a:spcPts val="200"/>
              </a:spcBef>
            </a:pPr>
            <a:r>
              <a:rPr lang="en-US" altLang="ko-KR" sz="2200" dirty="0">
                <a:latin typeface="넥슨Lv1고딕 OTF Bold" pitchFamily="50" charset="-127"/>
                <a:ea typeface="넥슨Lv1고딕 OTF Bold" pitchFamily="50" charset="-127"/>
              </a:rPr>
              <a:t>Data </a:t>
            </a:r>
            <a:r>
              <a:rPr lang="ko-KR" altLang="en-US" sz="2200" dirty="0">
                <a:latin typeface="넥슨Lv1고딕 OTF Bold" pitchFamily="50" charset="-127"/>
                <a:ea typeface="넥슨Lv1고딕 OTF Bold" pitchFamily="50" charset="-127"/>
              </a:rPr>
              <a:t>분석 및 시각화</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모델 구축 및 학습</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시각화 및 결과물 구현</a:t>
            </a:r>
            <a:endParaRPr lang="en-US" altLang="ko-KR" sz="2200" dirty="0">
              <a:latin typeface="넥슨Lv1고딕 OTF Bold" pitchFamily="50" charset="-127"/>
              <a:ea typeface="넥슨Lv1고딕 OTF Bold" pitchFamily="50" charset="-127"/>
            </a:endParaRPr>
          </a:p>
          <a:p>
            <a:pPr marL="285750" indent="-285750">
              <a:lnSpc>
                <a:spcPct val="150000"/>
              </a:lnSpc>
              <a:spcBef>
                <a:spcPts val="200"/>
              </a:spcBef>
              <a:buFontTx/>
              <a:buChar char="-"/>
            </a:pPr>
            <a:r>
              <a:rPr lang="ko-KR" altLang="en-US" sz="2200" dirty="0">
                <a:latin typeface="넥슨Lv1고딕 OTF Bold" pitchFamily="50" charset="-127"/>
                <a:ea typeface="넥슨Lv1고딕 OTF Bold" pitchFamily="50" charset="-127"/>
              </a:rPr>
              <a:t>테스트 및 오류수정</a:t>
            </a:r>
            <a:endParaRPr lang="en-US" altLang="ko-KR" sz="2200" dirty="0">
              <a:latin typeface="넥슨Lv1고딕 OTF Bold" pitchFamily="50" charset="-127"/>
              <a:ea typeface="넥슨Lv1고딕 OTF Bold" pitchFamily="50" charset="-127"/>
            </a:endParaRPr>
          </a:p>
        </p:txBody>
      </p:sp>
      <p:sp>
        <p:nvSpPr>
          <p:cNvPr id="36" name="직사각형 4">
            <a:extLst>
              <a:ext uri="{FF2B5EF4-FFF2-40B4-BE49-F238E27FC236}">
                <a16:creationId xmlns="" xmlns:a16="http://schemas.microsoft.com/office/drawing/2014/main" id="{5C630608-1871-5E72-60CB-861791175149}"/>
              </a:ext>
            </a:extLst>
          </p:cNvPr>
          <p:cNvSpPr/>
          <p:nvPr/>
        </p:nvSpPr>
        <p:spPr>
          <a:xfrm>
            <a:off x="11286303" y="6139640"/>
            <a:ext cx="2339686"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7" name="직사각형 5">
            <a:extLst>
              <a:ext uri="{FF2B5EF4-FFF2-40B4-BE49-F238E27FC236}">
                <a16:creationId xmlns="" xmlns:a16="http://schemas.microsoft.com/office/drawing/2014/main" id="{C671DCBB-95B2-C649-CC30-775A7FC49DE6}"/>
              </a:ext>
            </a:extLst>
          </p:cNvPr>
          <p:cNvSpPr/>
          <p:nvPr/>
        </p:nvSpPr>
        <p:spPr>
          <a:xfrm>
            <a:off x="12017578" y="7649346"/>
            <a:ext cx="3801941"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8" name="직사각형 6">
            <a:extLst>
              <a:ext uri="{FF2B5EF4-FFF2-40B4-BE49-F238E27FC236}">
                <a16:creationId xmlns="" xmlns:a16="http://schemas.microsoft.com/office/drawing/2014/main" id="{93375697-DDFF-605B-5DA5-14FDE74B684E}"/>
              </a:ext>
            </a:extLst>
          </p:cNvPr>
          <p:cNvSpPr/>
          <p:nvPr/>
        </p:nvSpPr>
        <p:spPr>
          <a:xfrm>
            <a:off x="14501850" y="8873731"/>
            <a:ext cx="2495550"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39" name="직사각형 8">
            <a:extLst>
              <a:ext uri="{FF2B5EF4-FFF2-40B4-BE49-F238E27FC236}">
                <a16:creationId xmlns="" xmlns:a16="http://schemas.microsoft.com/office/drawing/2014/main" id="{422AF9E7-6B52-5F34-0E35-7383B6508245}"/>
              </a:ext>
            </a:extLst>
          </p:cNvPr>
          <p:cNvSpPr/>
          <p:nvPr/>
        </p:nvSpPr>
        <p:spPr>
          <a:xfrm>
            <a:off x="12969560" y="8227146"/>
            <a:ext cx="2880000"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40" name="직사각형 33">
            <a:extLst>
              <a:ext uri="{FF2B5EF4-FFF2-40B4-BE49-F238E27FC236}">
                <a16:creationId xmlns="" xmlns:a16="http://schemas.microsoft.com/office/drawing/2014/main" id="{32F2F4E9-D921-EE8F-2DDC-8E6D12C12D1B}"/>
              </a:ext>
            </a:extLst>
          </p:cNvPr>
          <p:cNvSpPr/>
          <p:nvPr/>
        </p:nvSpPr>
        <p:spPr>
          <a:xfrm>
            <a:off x="7406929" y="3686946"/>
            <a:ext cx="2339686"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41" name="직사각형 34">
            <a:extLst>
              <a:ext uri="{FF2B5EF4-FFF2-40B4-BE49-F238E27FC236}">
                <a16:creationId xmlns="" xmlns:a16="http://schemas.microsoft.com/office/drawing/2014/main" id="{CE9C1073-1DB7-A365-9C7B-2579FC6ECCE2}"/>
              </a:ext>
            </a:extLst>
          </p:cNvPr>
          <p:cNvSpPr/>
          <p:nvPr/>
        </p:nvSpPr>
        <p:spPr>
          <a:xfrm>
            <a:off x="8153360" y="4188546"/>
            <a:ext cx="4860000"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66" name="직사각형 35">
            <a:extLst>
              <a:ext uri="{FF2B5EF4-FFF2-40B4-BE49-F238E27FC236}">
                <a16:creationId xmlns="" xmlns:a16="http://schemas.microsoft.com/office/drawing/2014/main" id="{6500E5A2-095C-B31E-D37B-26DF2AD58355}"/>
              </a:ext>
            </a:extLst>
          </p:cNvPr>
          <p:cNvSpPr/>
          <p:nvPr/>
        </p:nvSpPr>
        <p:spPr>
          <a:xfrm>
            <a:off x="10420092" y="5676046"/>
            <a:ext cx="3676867" cy="106404"/>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67" name="직사각형 36">
            <a:extLst>
              <a:ext uri="{FF2B5EF4-FFF2-40B4-BE49-F238E27FC236}">
                <a16:creationId xmlns="" xmlns:a16="http://schemas.microsoft.com/office/drawing/2014/main" id="{D1270041-BB7A-2A50-F9AC-2DD1B8362D45}"/>
              </a:ext>
            </a:extLst>
          </p:cNvPr>
          <p:cNvSpPr/>
          <p:nvPr/>
        </p:nvSpPr>
        <p:spPr>
          <a:xfrm>
            <a:off x="11286303" y="6292040"/>
            <a:ext cx="2353489" cy="92012"/>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68" name="직사각형 37">
            <a:extLst>
              <a:ext uri="{FF2B5EF4-FFF2-40B4-BE49-F238E27FC236}">
                <a16:creationId xmlns="" xmlns:a16="http://schemas.microsoft.com/office/drawing/2014/main" id="{25EE10D4-9B35-34E0-FA9A-616A2B8FCB86}"/>
              </a:ext>
            </a:extLst>
          </p:cNvPr>
          <p:cNvSpPr/>
          <p:nvPr/>
        </p:nvSpPr>
        <p:spPr>
          <a:xfrm>
            <a:off x="12114521" y="6888896"/>
            <a:ext cx="2339686"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69" name="직사각형 38">
            <a:extLst>
              <a:ext uri="{FF2B5EF4-FFF2-40B4-BE49-F238E27FC236}">
                <a16:creationId xmlns="" xmlns:a16="http://schemas.microsoft.com/office/drawing/2014/main" id="{AB3E6937-D346-E545-0164-BF3C61886EAA}"/>
              </a:ext>
            </a:extLst>
          </p:cNvPr>
          <p:cNvSpPr/>
          <p:nvPr/>
        </p:nvSpPr>
        <p:spPr>
          <a:xfrm>
            <a:off x="12017578" y="7840617"/>
            <a:ext cx="3801941"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0" name="직사각형 39">
            <a:extLst>
              <a:ext uri="{FF2B5EF4-FFF2-40B4-BE49-F238E27FC236}">
                <a16:creationId xmlns="" xmlns:a16="http://schemas.microsoft.com/office/drawing/2014/main" id="{54E9949C-0271-0C4E-5CB9-313706BD8939}"/>
              </a:ext>
            </a:extLst>
          </p:cNvPr>
          <p:cNvSpPr/>
          <p:nvPr/>
        </p:nvSpPr>
        <p:spPr>
          <a:xfrm>
            <a:off x="12969560" y="8379546"/>
            <a:ext cx="2880000"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1" name="직사각형 40">
            <a:extLst>
              <a:ext uri="{FF2B5EF4-FFF2-40B4-BE49-F238E27FC236}">
                <a16:creationId xmlns="" xmlns:a16="http://schemas.microsoft.com/office/drawing/2014/main" id="{EBD77E22-F463-64DC-8DBD-188BB907F278}"/>
              </a:ext>
            </a:extLst>
          </p:cNvPr>
          <p:cNvSpPr/>
          <p:nvPr/>
        </p:nvSpPr>
        <p:spPr>
          <a:xfrm>
            <a:off x="14501850" y="9051351"/>
            <a:ext cx="2495551"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2" name="직사각형 1064">
            <a:extLst>
              <a:ext uri="{FF2B5EF4-FFF2-40B4-BE49-F238E27FC236}">
                <a16:creationId xmlns="" xmlns:a16="http://schemas.microsoft.com/office/drawing/2014/main" id="{FC484EA1-34A8-0B54-14FC-D54B6EA7DE64}"/>
              </a:ext>
            </a:extLst>
          </p:cNvPr>
          <p:cNvSpPr/>
          <p:nvPr/>
        </p:nvSpPr>
        <p:spPr>
          <a:xfrm>
            <a:off x="8160283" y="4569546"/>
            <a:ext cx="2339686" cy="108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3" name="직사각형 1064">
            <a:extLst>
              <a:ext uri="{FF2B5EF4-FFF2-40B4-BE49-F238E27FC236}">
                <a16:creationId xmlns="" xmlns:a16="http://schemas.microsoft.com/office/drawing/2014/main" id="{18EBB26E-CD9E-6CC4-5DC7-4D8F0FF3C050}"/>
              </a:ext>
            </a:extLst>
          </p:cNvPr>
          <p:cNvSpPr/>
          <p:nvPr/>
        </p:nvSpPr>
        <p:spPr>
          <a:xfrm>
            <a:off x="8160283" y="4721946"/>
            <a:ext cx="2339686" cy="108000"/>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4" name="직사각형 6">
            <a:extLst>
              <a:ext uri="{FF2B5EF4-FFF2-40B4-BE49-F238E27FC236}">
                <a16:creationId xmlns="" xmlns:a16="http://schemas.microsoft.com/office/drawing/2014/main" id="{93375697-DDFF-605B-5DA5-14FDE74B684E}"/>
              </a:ext>
            </a:extLst>
          </p:cNvPr>
          <p:cNvSpPr/>
          <p:nvPr/>
        </p:nvSpPr>
        <p:spPr>
          <a:xfrm>
            <a:off x="851572" y="2713484"/>
            <a:ext cx="720000" cy="144000"/>
          </a:xfrm>
          <a:prstGeom prst="rect">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5" name="직사각형 40">
            <a:extLst>
              <a:ext uri="{FF2B5EF4-FFF2-40B4-BE49-F238E27FC236}">
                <a16:creationId xmlns="" xmlns:a16="http://schemas.microsoft.com/office/drawing/2014/main" id="{EBD77E22-F463-64DC-8DBD-188BB907F278}"/>
              </a:ext>
            </a:extLst>
          </p:cNvPr>
          <p:cNvSpPr/>
          <p:nvPr/>
        </p:nvSpPr>
        <p:spPr>
          <a:xfrm>
            <a:off x="851572" y="3071798"/>
            <a:ext cx="720000" cy="142876"/>
          </a:xfrm>
          <a:prstGeom prst="rect">
            <a:avLst/>
          </a:prstGeom>
          <a:solidFill>
            <a:srgbClr val="FF000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3284" tIns="81642" rIns="163284" bIns="81642" numCol="1" spcCol="0" rtlCol="0" fromWordArt="0" anchor="ctr" anchorCtr="0" forceAA="0" compatLnSpc="1">
            <a:prstTxWarp prst="textNoShape">
              <a:avLst/>
            </a:prstTxWarp>
            <a:noAutofit/>
          </a:bodyPr>
          <a:lstStyle/>
          <a:p>
            <a:pPr algn="ctr"/>
            <a:endParaRPr lang="ko-KR" altLang="en-US" sz="2100" b="1" dirty="0">
              <a:solidFill>
                <a:srgbClr val="EBEBF0"/>
              </a:solidFill>
              <a:latin typeface="나눔스퀘어_ac" pitchFamily="50" charset="-127"/>
              <a:ea typeface="나눔스퀘어_ac" pitchFamily="50" charset="-127"/>
            </a:endParaRPr>
          </a:p>
        </p:txBody>
      </p:sp>
      <p:sp>
        <p:nvSpPr>
          <p:cNvPr id="76" name="TextBox 75"/>
          <p:cNvSpPr txBox="1"/>
          <p:nvPr/>
        </p:nvSpPr>
        <p:spPr>
          <a:xfrm>
            <a:off x="1800176" y="2600308"/>
            <a:ext cx="1214446" cy="707886"/>
          </a:xfrm>
          <a:prstGeom prst="rect">
            <a:avLst/>
          </a:prstGeom>
          <a:noFill/>
        </p:spPr>
        <p:txBody>
          <a:bodyPr wrap="square" rtlCol="0">
            <a:spAutoFit/>
          </a:bodyPr>
          <a:lstStyle/>
          <a:p>
            <a:pPr algn="ctr"/>
            <a:r>
              <a:rPr lang="ko-KR" altLang="en-US" sz="2000" dirty="0">
                <a:latin typeface="넥슨Lv1고딕 OTF Bold" pitchFamily="50" charset="-127"/>
                <a:ea typeface="넥슨Lv1고딕 OTF Bold" pitchFamily="50" charset="-127"/>
              </a:rPr>
              <a:t>계획</a:t>
            </a:r>
            <a:endParaRPr lang="en-US" altLang="ko-KR" sz="2000" dirty="0">
              <a:latin typeface="넥슨Lv1고딕 OTF Bold" pitchFamily="50" charset="-127"/>
              <a:ea typeface="넥슨Lv1고딕 OTF Bold" pitchFamily="50" charset="-127"/>
            </a:endParaRPr>
          </a:p>
          <a:p>
            <a:pPr algn="ctr"/>
            <a:r>
              <a:rPr lang="ko-KR" altLang="en-US" sz="2000" dirty="0">
                <a:latin typeface="넥슨Lv1고딕 OTF Bold" pitchFamily="50" charset="-127"/>
                <a:ea typeface="넥슨Lv1고딕 OTF Bold" pitchFamily="50" charset="-127"/>
              </a:rPr>
              <a:t>소요기간</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20"/>
          <p:cNvGrpSpPr/>
          <p:nvPr/>
        </p:nvGrpSpPr>
        <p:grpSpPr>
          <a:xfrm>
            <a:off x="703672" y="656500"/>
            <a:ext cx="16878370" cy="8972715"/>
            <a:chOff x="703672" y="656500"/>
            <a:chExt cx="16878370" cy="8972715"/>
          </a:xfrm>
        </p:grpSpPr>
        <p:grpSp>
          <p:nvGrpSpPr>
            <p:cNvPr id="4" name="그룹 1001"/>
            <p:cNvGrpSpPr/>
            <p:nvPr/>
          </p:nvGrpSpPr>
          <p:grpSpPr>
            <a:xfrm>
              <a:off x="703672" y="656500"/>
              <a:ext cx="16878370" cy="8972715"/>
              <a:chOff x="703672" y="656500"/>
              <a:chExt cx="16878370" cy="8972715"/>
            </a:xfrm>
          </p:grpSpPr>
          <p:pic>
            <p:nvPicPr>
              <p:cNvPr id="3" name="Object 2"/>
              <p:cNvPicPr>
                <a:picLocks noChangeAspect="1"/>
              </p:cNvPicPr>
              <p:nvPr/>
            </p:nvPicPr>
            <p:blipFill>
              <a:blip r:embed="rId2" cstate="print"/>
              <a:stretch>
                <a:fillRect/>
              </a:stretch>
            </p:blipFill>
            <p:spPr>
              <a:xfrm>
                <a:off x="703672" y="656500"/>
                <a:ext cx="16878370" cy="8972715"/>
              </a:xfrm>
              <a:prstGeom prst="rect">
                <a:avLst/>
              </a:prstGeom>
            </p:spPr>
          </p:pic>
        </p:grpSp>
        <p:grpSp>
          <p:nvGrpSpPr>
            <p:cNvPr id="5" name="그룹 1002"/>
            <p:cNvGrpSpPr/>
            <p:nvPr/>
          </p:nvGrpSpPr>
          <p:grpSpPr>
            <a:xfrm>
              <a:off x="703672" y="2967944"/>
              <a:ext cx="16878370" cy="6661271"/>
              <a:chOff x="703672" y="2967944"/>
              <a:chExt cx="16878370" cy="6661271"/>
            </a:xfrm>
          </p:grpSpPr>
          <p:pic>
            <p:nvPicPr>
              <p:cNvPr id="6" name="Object 5"/>
              <p:cNvPicPr>
                <a:picLocks noChangeAspect="1"/>
              </p:cNvPicPr>
              <p:nvPr/>
            </p:nvPicPr>
            <p:blipFill>
              <a:blip r:embed="rId3" cstate="print"/>
              <a:stretch>
                <a:fillRect/>
              </a:stretch>
            </p:blipFill>
            <p:spPr>
              <a:xfrm>
                <a:off x="703672" y="2967944"/>
                <a:ext cx="16878370" cy="6661271"/>
              </a:xfrm>
              <a:prstGeom prst="rect">
                <a:avLst/>
              </a:prstGeom>
            </p:spPr>
          </p:pic>
        </p:grpSp>
      </p:grpSp>
      <p:sp>
        <p:nvSpPr>
          <p:cNvPr id="8" name="Object 8"/>
          <p:cNvSpPr txBox="1"/>
          <p:nvPr/>
        </p:nvSpPr>
        <p:spPr>
          <a:xfrm>
            <a:off x="4775627" y="1338471"/>
            <a:ext cx="8734464" cy="1061829"/>
          </a:xfrm>
          <a:prstGeom prst="rect">
            <a:avLst/>
          </a:prstGeom>
          <a:noFill/>
        </p:spPr>
        <p:txBody>
          <a:bodyPr wrap="square" rtlCol="0" anchor="ctr">
            <a:spAutoFit/>
          </a:bodyPr>
          <a:lstStyle/>
          <a:p>
            <a:pPr algn="ctr"/>
            <a:r>
              <a:rPr lang="en-US" sz="6300" dirty="0">
                <a:solidFill>
                  <a:srgbClr val="000000"/>
                </a:solidFill>
                <a:latin typeface="넥슨Lv1고딕 OTF Bold" pitchFamily="50" charset="-127"/>
                <a:ea typeface="넥슨Lv1고딕 OTF Bold" pitchFamily="50" charset="-127"/>
                <a:cs typeface="Gmarket Sans Bold" pitchFamily="34" charset="0"/>
              </a:rPr>
              <a:t>CONTENTS</a:t>
            </a:r>
            <a:endParaRPr lang="en-US" dirty="0">
              <a:latin typeface="넥슨Lv1고딕 OTF Bold" pitchFamily="50" charset="-127"/>
              <a:ea typeface="넥슨Lv1고딕 OTF Bold" pitchFamily="50" charset="-127"/>
            </a:endParaRPr>
          </a:p>
        </p:txBody>
      </p:sp>
      <p:grpSp>
        <p:nvGrpSpPr>
          <p:cNvPr id="7" name="그룹 1003"/>
          <p:cNvGrpSpPr/>
          <p:nvPr/>
        </p:nvGrpSpPr>
        <p:grpSpPr>
          <a:xfrm>
            <a:off x="2133600" y="3530891"/>
            <a:ext cx="5545597" cy="926809"/>
            <a:chOff x="1388603" y="3683290"/>
            <a:chExt cx="7591502" cy="1521061"/>
          </a:xfrm>
        </p:grpSpPr>
        <p:grpSp>
          <p:nvGrpSpPr>
            <p:cNvPr id="16" name="그룹 1004"/>
            <p:cNvGrpSpPr/>
            <p:nvPr/>
          </p:nvGrpSpPr>
          <p:grpSpPr>
            <a:xfrm>
              <a:off x="1918143" y="3695238"/>
              <a:ext cx="2000000" cy="1476190"/>
              <a:chOff x="1918143" y="3695238"/>
              <a:chExt cx="2000000" cy="1476190"/>
            </a:xfrm>
          </p:grpSpPr>
          <p:pic>
            <p:nvPicPr>
              <p:cNvPr id="12"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7" name="그룹 1005"/>
            <p:cNvGrpSpPr/>
            <p:nvPr/>
          </p:nvGrpSpPr>
          <p:grpSpPr>
            <a:xfrm>
              <a:off x="1895086" y="3683290"/>
              <a:ext cx="7085019" cy="1521061"/>
              <a:chOff x="1895086" y="3683290"/>
              <a:chExt cx="7085019" cy="1521061"/>
            </a:xfrm>
          </p:grpSpPr>
          <p:pic>
            <p:nvPicPr>
              <p:cNvPr id="15" name="Object 14"/>
              <p:cNvPicPr>
                <a:picLocks noChangeAspect="1"/>
              </p:cNvPicPr>
              <p:nvPr/>
            </p:nvPicPr>
            <p:blipFill>
              <a:blip r:embed="rId5" cstate="print"/>
              <a:stretch>
                <a:fillRect/>
              </a:stretch>
            </p:blipFill>
            <p:spPr>
              <a:xfrm>
                <a:off x="1895086" y="3683290"/>
                <a:ext cx="7085019" cy="1521061"/>
              </a:xfrm>
              <a:prstGeom prst="rect">
                <a:avLst/>
              </a:prstGeom>
            </p:spPr>
          </p:pic>
        </p:grpSp>
        <p:grpSp>
          <p:nvGrpSpPr>
            <p:cNvPr id="18" name="그룹 1007"/>
            <p:cNvGrpSpPr/>
            <p:nvPr/>
          </p:nvGrpSpPr>
          <p:grpSpPr>
            <a:xfrm>
              <a:off x="3192248" y="4428993"/>
              <a:ext cx="1469269" cy="29298"/>
              <a:chOff x="3192248" y="4428993"/>
              <a:chExt cx="1469269" cy="29298"/>
            </a:xfrm>
          </p:grpSpPr>
          <p:pic>
            <p:nvPicPr>
              <p:cNvPr id="21"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23" name="Object 23"/>
            <p:cNvSpPr txBox="1"/>
            <p:nvPr/>
          </p:nvSpPr>
          <p:spPr>
            <a:xfrm>
              <a:off x="1388603" y="3960793"/>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01</a:t>
              </a:r>
              <a:endParaRPr lang="en-US" sz="3000" dirty="0">
                <a:latin typeface="넥슨Lv1고딕 OTF Bold" pitchFamily="50" charset="-127"/>
                <a:ea typeface="넥슨Lv1고딕 OTF Bold" pitchFamily="50" charset="-127"/>
              </a:endParaRPr>
            </a:p>
          </p:txBody>
        </p:sp>
        <p:sp>
          <p:nvSpPr>
            <p:cNvPr id="24" name="Object 24"/>
            <p:cNvSpPr txBox="1"/>
            <p:nvPr/>
          </p:nvSpPr>
          <p:spPr>
            <a:xfrm>
              <a:off x="3810000" y="3953771"/>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프로젝트 개요</a:t>
              </a:r>
              <a:endParaRPr lang="en-US" sz="3000" dirty="0">
                <a:latin typeface="넥슨Lv1고딕 OTF Bold" pitchFamily="50" charset="-127"/>
                <a:ea typeface="넥슨Lv1고딕 OTF Bold" pitchFamily="50" charset="-127"/>
              </a:endParaRPr>
            </a:p>
          </p:txBody>
        </p:sp>
      </p:grpSp>
      <p:grpSp>
        <p:nvGrpSpPr>
          <p:cNvPr id="19" name="그룹 1003"/>
          <p:cNvGrpSpPr/>
          <p:nvPr/>
        </p:nvGrpSpPr>
        <p:grpSpPr>
          <a:xfrm>
            <a:off x="2133600" y="6680491"/>
            <a:ext cx="5545597" cy="926809"/>
            <a:chOff x="1388603" y="3662926"/>
            <a:chExt cx="7591502" cy="1521061"/>
          </a:xfrm>
        </p:grpSpPr>
        <p:grpSp>
          <p:nvGrpSpPr>
            <p:cNvPr id="20" name="그룹 1004"/>
            <p:cNvGrpSpPr/>
            <p:nvPr/>
          </p:nvGrpSpPr>
          <p:grpSpPr>
            <a:xfrm>
              <a:off x="1918143" y="3695238"/>
              <a:ext cx="2000000" cy="1476190"/>
              <a:chOff x="1918143" y="3695238"/>
              <a:chExt cx="2000000" cy="1476190"/>
            </a:xfrm>
          </p:grpSpPr>
          <p:pic>
            <p:nvPicPr>
              <p:cNvPr id="111"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22" name="그룹 1005"/>
            <p:cNvGrpSpPr/>
            <p:nvPr/>
          </p:nvGrpSpPr>
          <p:grpSpPr>
            <a:xfrm>
              <a:off x="1895086" y="3662926"/>
              <a:ext cx="7085019" cy="1521061"/>
              <a:chOff x="1895086" y="3662926"/>
              <a:chExt cx="7085019" cy="1521061"/>
            </a:xfrm>
          </p:grpSpPr>
          <p:pic>
            <p:nvPicPr>
              <p:cNvPr id="107"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25" name="그룹 1007"/>
            <p:cNvGrpSpPr/>
            <p:nvPr/>
          </p:nvGrpSpPr>
          <p:grpSpPr>
            <a:xfrm>
              <a:off x="3912234" y="3709007"/>
              <a:ext cx="29298" cy="1469269"/>
              <a:chOff x="3912234" y="3709007"/>
              <a:chExt cx="29298" cy="1469269"/>
            </a:xfrm>
          </p:grpSpPr>
          <p:pic>
            <p:nvPicPr>
              <p:cNvPr id="105"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02"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03</a:t>
              </a:r>
              <a:endParaRPr lang="en-US" sz="3000" dirty="0">
                <a:latin typeface="넥슨Lv1고딕 OTF Bold" pitchFamily="50" charset="-127"/>
                <a:ea typeface="넥슨Lv1고딕 OTF Bold" pitchFamily="50" charset="-127"/>
              </a:endParaRPr>
            </a:p>
          </p:txBody>
        </p:sp>
        <p:sp>
          <p:nvSpPr>
            <p:cNvPr id="104" name="Object 24"/>
            <p:cNvSpPr txBox="1"/>
            <p:nvPr/>
          </p:nvSpPr>
          <p:spPr>
            <a:xfrm>
              <a:off x="3810000" y="4016779"/>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데이터 베이스</a:t>
              </a:r>
              <a:endParaRPr lang="en-US" sz="3000" dirty="0">
                <a:latin typeface="넥슨Lv1고딕 OTF Bold" pitchFamily="50" charset="-127"/>
                <a:ea typeface="넥슨Lv1고딕 OTF Bold" pitchFamily="50" charset="-127"/>
              </a:endParaRPr>
            </a:p>
          </p:txBody>
        </p:sp>
      </p:grpSp>
      <p:grpSp>
        <p:nvGrpSpPr>
          <p:cNvPr id="26" name="그룹 1003"/>
          <p:cNvGrpSpPr/>
          <p:nvPr/>
        </p:nvGrpSpPr>
        <p:grpSpPr>
          <a:xfrm>
            <a:off x="2133600" y="8255291"/>
            <a:ext cx="5545597" cy="926809"/>
            <a:chOff x="1388603" y="3662926"/>
            <a:chExt cx="7591502" cy="1521061"/>
          </a:xfrm>
        </p:grpSpPr>
        <p:grpSp>
          <p:nvGrpSpPr>
            <p:cNvPr id="27" name="그룹 1004"/>
            <p:cNvGrpSpPr/>
            <p:nvPr/>
          </p:nvGrpSpPr>
          <p:grpSpPr>
            <a:xfrm>
              <a:off x="1918143" y="3695238"/>
              <a:ext cx="2000000" cy="1476190"/>
              <a:chOff x="1918143" y="3695238"/>
              <a:chExt cx="2000000" cy="1476190"/>
            </a:xfrm>
          </p:grpSpPr>
          <p:pic>
            <p:nvPicPr>
              <p:cNvPr id="120"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28" name="그룹 1005"/>
            <p:cNvGrpSpPr/>
            <p:nvPr/>
          </p:nvGrpSpPr>
          <p:grpSpPr>
            <a:xfrm>
              <a:off x="1895086" y="3662926"/>
              <a:ext cx="7085019" cy="1521061"/>
              <a:chOff x="1895086" y="3662926"/>
              <a:chExt cx="7085019" cy="1521061"/>
            </a:xfrm>
          </p:grpSpPr>
          <p:pic>
            <p:nvPicPr>
              <p:cNvPr id="119"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29" name="그룹 1007"/>
            <p:cNvGrpSpPr/>
            <p:nvPr/>
          </p:nvGrpSpPr>
          <p:grpSpPr>
            <a:xfrm>
              <a:off x="3912234" y="3709007"/>
              <a:ext cx="29298" cy="1469269"/>
              <a:chOff x="3912234" y="3709007"/>
              <a:chExt cx="29298" cy="1469269"/>
            </a:xfrm>
          </p:grpSpPr>
          <p:pic>
            <p:nvPicPr>
              <p:cNvPr id="118"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16"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04</a:t>
              </a:r>
              <a:endParaRPr lang="en-US" sz="3000" dirty="0">
                <a:latin typeface="넥슨Lv1고딕 OTF Bold" pitchFamily="50" charset="-127"/>
                <a:ea typeface="넥슨Lv1고딕 OTF Bold" pitchFamily="50" charset="-127"/>
              </a:endParaRPr>
            </a:p>
          </p:txBody>
        </p:sp>
        <p:sp>
          <p:nvSpPr>
            <p:cNvPr id="117" name="Object 24"/>
            <p:cNvSpPr txBox="1"/>
            <p:nvPr/>
          </p:nvSpPr>
          <p:spPr>
            <a:xfrm>
              <a:off x="3810000" y="4024660"/>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품질 예측 모델</a:t>
              </a:r>
              <a:endParaRPr lang="en-US" sz="3000" dirty="0">
                <a:latin typeface="넥슨Lv1고딕 OTF Bold" pitchFamily="50" charset="-127"/>
                <a:ea typeface="넥슨Lv1고딕 OTF Bold" pitchFamily="50" charset="-127"/>
              </a:endParaRPr>
            </a:p>
          </p:txBody>
        </p:sp>
      </p:grpSp>
      <p:grpSp>
        <p:nvGrpSpPr>
          <p:cNvPr id="30" name="그룹 1003"/>
          <p:cNvGrpSpPr/>
          <p:nvPr/>
        </p:nvGrpSpPr>
        <p:grpSpPr>
          <a:xfrm>
            <a:off x="10227803" y="3530891"/>
            <a:ext cx="5545597" cy="926809"/>
            <a:chOff x="1388603" y="3683290"/>
            <a:chExt cx="7591502" cy="1521061"/>
          </a:xfrm>
        </p:grpSpPr>
        <p:grpSp>
          <p:nvGrpSpPr>
            <p:cNvPr id="31" name="그룹 1004"/>
            <p:cNvGrpSpPr/>
            <p:nvPr/>
          </p:nvGrpSpPr>
          <p:grpSpPr>
            <a:xfrm>
              <a:off x="1918143" y="3695238"/>
              <a:ext cx="2000000" cy="1476190"/>
              <a:chOff x="1918143" y="3695238"/>
              <a:chExt cx="2000000" cy="1476190"/>
            </a:xfrm>
          </p:grpSpPr>
          <p:pic>
            <p:nvPicPr>
              <p:cNvPr id="130"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96" name="그룹 1005"/>
            <p:cNvGrpSpPr/>
            <p:nvPr/>
          </p:nvGrpSpPr>
          <p:grpSpPr>
            <a:xfrm>
              <a:off x="1895086" y="3683290"/>
              <a:ext cx="7085019" cy="1521061"/>
              <a:chOff x="1895086" y="3683290"/>
              <a:chExt cx="7085019" cy="1521061"/>
            </a:xfrm>
          </p:grpSpPr>
          <p:pic>
            <p:nvPicPr>
              <p:cNvPr id="129" name="Object 14"/>
              <p:cNvPicPr>
                <a:picLocks noChangeAspect="1"/>
              </p:cNvPicPr>
              <p:nvPr/>
            </p:nvPicPr>
            <p:blipFill>
              <a:blip r:embed="rId5" cstate="print"/>
              <a:stretch>
                <a:fillRect/>
              </a:stretch>
            </p:blipFill>
            <p:spPr>
              <a:xfrm>
                <a:off x="1895086" y="3683290"/>
                <a:ext cx="7085019" cy="1521061"/>
              </a:xfrm>
              <a:prstGeom prst="rect">
                <a:avLst/>
              </a:prstGeom>
            </p:spPr>
          </p:pic>
        </p:grpSp>
        <p:grpSp>
          <p:nvGrpSpPr>
            <p:cNvPr id="97" name="그룹 1007"/>
            <p:cNvGrpSpPr/>
            <p:nvPr/>
          </p:nvGrpSpPr>
          <p:grpSpPr>
            <a:xfrm>
              <a:off x="3912234" y="3709007"/>
              <a:ext cx="29298" cy="1469269"/>
              <a:chOff x="3912234" y="3709007"/>
              <a:chExt cx="29298" cy="1469269"/>
            </a:xfrm>
          </p:grpSpPr>
          <p:pic>
            <p:nvPicPr>
              <p:cNvPr id="128"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26" name="Object 23"/>
            <p:cNvSpPr txBox="1"/>
            <p:nvPr/>
          </p:nvSpPr>
          <p:spPr>
            <a:xfrm>
              <a:off x="1388603" y="3960793"/>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05</a:t>
              </a:r>
              <a:endParaRPr lang="en-US" sz="3000" dirty="0">
                <a:latin typeface="넥슨Lv1고딕 OTF Bold" pitchFamily="50" charset="-127"/>
                <a:ea typeface="넥슨Lv1고딕 OTF Bold" pitchFamily="50" charset="-127"/>
              </a:endParaRPr>
            </a:p>
          </p:txBody>
        </p:sp>
        <p:sp>
          <p:nvSpPr>
            <p:cNvPr id="127" name="Object 24"/>
            <p:cNvSpPr txBox="1"/>
            <p:nvPr/>
          </p:nvSpPr>
          <p:spPr>
            <a:xfrm>
              <a:off x="3810000" y="3953771"/>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질병 진단 모델</a:t>
              </a:r>
              <a:endParaRPr lang="en-US" sz="3000" dirty="0">
                <a:latin typeface="넥슨Lv1고딕 OTF Bold" pitchFamily="50" charset="-127"/>
                <a:ea typeface="넥슨Lv1고딕 OTF Bold" pitchFamily="50" charset="-127"/>
              </a:endParaRPr>
            </a:p>
          </p:txBody>
        </p:sp>
      </p:grpSp>
      <p:grpSp>
        <p:nvGrpSpPr>
          <p:cNvPr id="98" name="그룹 1003"/>
          <p:cNvGrpSpPr/>
          <p:nvPr/>
        </p:nvGrpSpPr>
        <p:grpSpPr>
          <a:xfrm>
            <a:off x="10227803" y="5105691"/>
            <a:ext cx="5545597" cy="926809"/>
            <a:chOff x="1388603" y="3662926"/>
            <a:chExt cx="7591502" cy="1521061"/>
          </a:xfrm>
        </p:grpSpPr>
        <p:grpSp>
          <p:nvGrpSpPr>
            <p:cNvPr id="99" name="그룹 1004"/>
            <p:cNvGrpSpPr/>
            <p:nvPr/>
          </p:nvGrpSpPr>
          <p:grpSpPr>
            <a:xfrm>
              <a:off x="1918143" y="3695238"/>
              <a:ext cx="2000000" cy="1476190"/>
              <a:chOff x="1918143" y="3695238"/>
              <a:chExt cx="2000000" cy="1476190"/>
            </a:xfrm>
          </p:grpSpPr>
          <p:pic>
            <p:nvPicPr>
              <p:cNvPr id="139"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00" name="그룹 1005"/>
            <p:cNvGrpSpPr/>
            <p:nvPr/>
          </p:nvGrpSpPr>
          <p:grpSpPr>
            <a:xfrm>
              <a:off x="1895086" y="3662926"/>
              <a:ext cx="7085019" cy="1521061"/>
              <a:chOff x="1895086" y="3662926"/>
              <a:chExt cx="7085019" cy="1521061"/>
            </a:xfrm>
          </p:grpSpPr>
          <p:pic>
            <p:nvPicPr>
              <p:cNvPr id="138"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01" name="그룹 1007"/>
            <p:cNvGrpSpPr/>
            <p:nvPr/>
          </p:nvGrpSpPr>
          <p:grpSpPr>
            <a:xfrm>
              <a:off x="3912234" y="3709007"/>
              <a:ext cx="29298" cy="1469269"/>
              <a:chOff x="3912234" y="3709007"/>
              <a:chExt cx="29298" cy="1469269"/>
            </a:xfrm>
          </p:grpSpPr>
          <p:pic>
            <p:nvPicPr>
              <p:cNvPr id="137"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35"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06</a:t>
              </a:r>
              <a:endParaRPr lang="en-US" sz="3000" dirty="0">
                <a:latin typeface="넥슨Lv1고딕 OTF Bold" pitchFamily="50" charset="-127"/>
                <a:ea typeface="넥슨Lv1고딕 OTF Bold" pitchFamily="50" charset="-127"/>
              </a:endParaRPr>
            </a:p>
          </p:txBody>
        </p:sp>
        <p:sp>
          <p:nvSpPr>
            <p:cNvPr id="136" name="Object 24"/>
            <p:cNvSpPr txBox="1"/>
            <p:nvPr/>
          </p:nvSpPr>
          <p:spPr>
            <a:xfrm>
              <a:off x="3810000" y="3975093"/>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생육단계 판단 모델</a:t>
              </a:r>
              <a:endParaRPr lang="en-US" sz="3000" dirty="0">
                <a:latin typeface="넥슨Lv1고딕 OTF Bold" pitchFamily="50" charset="-127"/>
                <a:ea typeface="넥슨Lv1고딕 OTF Bold" pitchFamily="50" charset="-127"/>
              </a:endParaRPr>
            </a:p>
          </p:txBody>
        </p:sp>
      </p:grpSp>
      <p:grpSp>
        <p:nvGrpSpPr>
          <p:cNvPr id="103" name="그룹 1003"/>
          <p:cNvGrpSpPr/>
          <p:nvPr/>
        </p:nvGrpSpPr>
        <p:grpSpPr>
          <a:xfrm>
            <a:off x="10227803" y="6680491"/>
            <a:ext cx="5545597" cy="926809"/>
            <a:chOff x="1388603" y="3662926"/>
            <a:chExt cx="7591502" cy="1521061"/>
          </a:xfrm>
        </p:grpSpPr>
        <p:grpSp>
          <p:nvGrpSpPr>
            <p:cNvPr id="106" name="그룹 1004"/>
            <p:cNvGrpSpPr/>
            <p:nvPr/>
          </p:nvGrpSpPr>
          <p:grpSpPr>
            <a:xfrm>
              <a:off x="1918143" y="3695238"/>
              <a:ext cx="2000000" cy="1476190"/>
              <a:chOff x="1918143" y="3695238"/>
              <a:chExt cx="2000000" cy="1476190"/>
            </a:xfrm>
          </p:grpSpPr>
          <p:pic>
            <p:nvPicPr>
              <p:cNvPr id="148"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08" name="그룹 1005"/>
            <p:cNvGrpSpPr/>
            <p:nvPr/>
          </p:nvGrpSpPr>
          <p:grpSpPr>
            <a:xfrm>
              <a:off x="1895086" y="3662926"/>
              <a:ext cx="7085019" cy="1521061"/>
              <a:chOff x="1895086" y="3662926"/>
              <a:chExt cx="7085019" cy="1521061"/>
            </a:xfrm>
          </p:grpSpPr>
          <p:pic>
            <p:nvPicPr>
              <p:cNvPr id="147"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09" name="그룹 1007"/>
            <p:cNvGrpSpPr/>
            <p:nvPr/>
          </p:nvGrpSpPr>
          <p:grpSpPr>
            <a:xfrm>
              <a:off x="3912234" y="3709007"/>
              <a:ext cx="29298" cy="1469269"/>
              <a:chOff x="3912234" y="3709007"/>
              <a:chExt cx="29298" cy="1469269"/>
            </a:xfrm>
          </p:grpSpPr>
          <p:pic>
            <p:nvPicPr>
              <p:cNvPr id="146"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44"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07</a:t>
              </a:r>
              <a:endParaRPr lang="en-US" sz="3000" dirty="0">
                <a:latin typeface="넥슨Lv1고딕 OTF Bold" pitchFamily="50" charset="-127"/>
                <a:ea typeface="넥슨Lv1고딕 OTF Bold" pitchFamily="50" charset="-127"/>
              </a:endParaRPr>
            </a:p>
          </p:txBody>
        </p:sp>
        <p:sp>
          <p:nvSpPr>
            <p:cNvPr id="145" name="Object 24"/>
            <p:cNvSpPr txBox="1"/>
            <p:nvPr/>
          </p:nvSpPr>
          <p:spPr>
            <a:xfrm>
              <a:off x="3810000" y="4016779"/>
              <a:ext cx="5078566" cy="909211"/>
            </a:xfrm>
            <a:prstGeom prst="rect">
              <a:avLst/>
            </a:prstGeom>
            <a:noFill/>
          </p:spPr>
          <p:txBody>
            <a:bodyPr wrap="square" rtlCol="0" anchor="ctr">
              <a:spAutoFit/>
            </a:bodyPr>
            <a:lstStyle/>
            <a:p>
              <a:pPr algn="ctr"/>
              <a:r>
                <a:rPr lang="en-US" sz="3000" dirty="0" smtClean="0">
                  <a:latin typeface="넥슨Lv1고딕 OTF Bold" pitchFamily="50" charset="-127"/>
                  <a:ea typeface="넥슨Lv1고딕 OTF Bold" pitchFamily="50" charset="-127"/>
                </a:rPr>
                <a:t>WEB</a:t>
              </a:r>
              <a:endParaRPr lang="en-US" sz="3000" dirty="0">
                <a:latin typeface="넥슨Lv1고딕 OTF Bold" pitchFamily="50" charset="-127"/>
                <a:ea typeface="넥슨Lv1고딕 OTF Bold" pitchFamily="50" charset="-127"/>
              </a:endParaRPr>
            </a:p>
          </p:txBody>
        </p:sp>
      </p:grpSp>
      <p:grpSp>
        <p:nvGrpSpPr>
          <p:cNvPr id="110" name="그룹 1003"/>
          <p:cNvGrpSpPr/>
          <p:nvPr/>
        </p:nvGrpSpPr>
        <p:grpSpPr>
          <a:xfrm>
            <a:off x="10227803" y="8255291"/>
            <a:ext cx="5545597" cy="926809"/>
            <a:chOff x="1388603" y="3662926"/>
            <a:chExt cx="7591502" cy="1521061"/>
          </a:xfrm>
        </p:grpSpPr>
        <p:grpSp>
          <p:nvGrpSpPr>
            <p:cNvPr id="112" name="그룹 1004"/>
            <p:cNvGrpSpPr/>
            <p:nvPr/>
          </p:nvGrpSpPr>
          <p:grpSpPr>
            <a:xfrm>
              <a:off x="1918143" y="3695238"/>
              <a:ext cx="2000000" cy="1476190"/>
              <a:chOff x="1918143" y="3695238"/>
              <a:chExt cx="2000000" cy="1476190"/>
            </a:xfrm>
          </p:grpSpPr>
          <p:pic>
            <p:nvPicPr>
              <p:cNvPr id="157"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13" name="그룹 1005"/>
            <p:cNvGrpSpPr/>
            <p:nvPr/>
          </p:nvGrpSpPr>
          <p:grpSpPr>
            <a:xfrm>
              <a:off x="1895086" y="3662926"/>
              <a:ext cx="7085019" cy="1521061"/>
              <a:chOff x="1895086" y="3662926"/>
              <a:chExt cx="7085019" cy="1521061"/>
            </a:xfrm>
          </p:grpSpPr>
          <p:pic>
            <p:nvPicPr>
              <p:cNvPr id="156"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14" name="그룹 1007"/>
            <p:cNvGrpSpPr/>
            <p:nvPr/>
          </p:nvGrpSpPr>
          <p:grpSpPr>
            <a:xfrm>
              <a:off x="3912234" y="3709007"/>
              <a:ext cx="29298" cy="1469269"/>
              <a:chOff x="3912234" y="3709007"/>
              <a:chExt cx="29298" cy="1469269"/>
            </a:xfrm>
          </p:grpSpPr>
          <p:pic>
            <p:nvPicPr>
              <p:cNvPr id="155"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53"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08</a:t>
              </a:r>
              <a:endParaRPr lang="en-US" sz="3000" dirty="0">
                <a:latin typeface="넥슨Lv1고딕 OTF Bold" pitchFamily="50" charset="-127"/>
                <a:ea typeface="넥슨Lv1고딕 OTF Bold" pitchFamily="50" charset="-127"/>
              </a:endParaRPr>
            </a:p>
          </p:txBody>
        </p:sp>
        <p:sp>
          <p:nvSpPr>
            <p:cNvPr id="154" name="Object 24"/>
            <p:cNvSpPr txBox="1"/>
            <p:nvPr/>
          </p:nvSpPr>
          <p:spPr>
            <a:xfrm>
              <a:off x="3810000" y="4058465"/>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자체 평가 의견</a:t>
              </a:r>
              <a:endParaRPr lang="en-US" sz="3000" dirty="0">
                <a:latin typeface="넥슨Lv1고딕 OTF Bold" pitchFamily="50" charset="-127"/>
                <a:ea typeface="넥슨Lv1고딕 OTF Bold" pitchFamily="50" charset="-127"/>
              </a:endParaRPr>
            </a:p>
          </p:txBody>
        </p:sp>
      </p:grpSp>
      <p:grpSp>
        <p:nvGrpSpPr>
          <p:cNvPr id="115" name="그룹 1003">
            <a:extLst>
              <a:ext uri="{FF2B5EF4-FFF2-40B4-BE49-F238E27FC236}">
                <a16:creationId xmlns="" xmlns:a16="http://schemas.microsoft.com/office/drawing/2014/main" id="{DF368BE4-39BF-4344-7130-EF18B5AD3AE8}"/>
              </a:ext>
            </a:extLst>
          </p:cNvPr>
          <p:cNvGrpSpPr/>
          <p:nvPr/>
        </p:nvGrpSpPr>
        <p:grpSpPr>
          <a:xfrm>
            <a:off x="2133600" y="5105691"/>
            <a:ext cx="5545597" cy="926809"/>
            <a:chOff x="1388603" y="3662926"/>
            <a:chExt cx="7591502" cy="1521061"/>
          </a:xfrm>
        </p:grpSpPr>
        <p:grpSp>
          <p:nvGrpSpPr>
            <p:cNvPr id="121" name="그룹 1004">
              <a:extLst>
                <a:ext uri="{FF2B5EF4-FFF2-40B4-BE49-F238E27FC236}">
                  <a16:creationId xmlns="" xmlns:a16="http://schemas.microsoft.com/office/drawing/2014/main" id="{06128ABE-8C46-6C94-7E7A-443D34CEBDB3}"/>
                </a:ext>
              </a:extLst>
            </p:cNvPr>
            <p:cNvGrpSpPr/>
            <p:nvPr/>
          </p:nvGrpSpPr>
          <p:grpSpPr>
            <a:xfrm>
              <a:off x="1918143" y="3695238"/>
              <a:ext cx="2000000" cy="1476190"/>
              <a:chOff x="1918143" y="3695238"/>
              <a:chExt cx="2000000" cy="1476190"/>
            </a:xfrm>
          </p:grpSpPr>
          <p:pic>
            <p:nvPicPr>
              <p:cNvPr id="14" name="Object 11">
                <a:extLst>
                  <a:ext uri="{FF2B5EF4-FFF2-40B4-BE49-F238E27FC236}">
                    <a16:creationId xmlns="" xmlns:a16="http://schemas.microsoft.com/office/drawing/2014/main" id="{E603BAD2-9720-618D-217D-C9F5A6CC2D41}"/>
                  </a:ext>
                </a:extLst>
              </p:cNvPr>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22" name="그룹 1005">
              <a:extLst>
                <a:ext uri="{FF2B5EF4-FFF2-40B4-BE49-F238E27FC236}">
                  <a16:creationId xmlns="" xmlns:a16="http://schemas.microsoft.com/office/drawing/2014/main" id="{F836DA79-5EE7-244A-F4D1-F57896D0FF13}"/>
                </a:ext>
              </a:extLst>
            </p:cNvPr>
            <p:cNvGrpSpPr/>
            <p:nvPr/>
          </p:nvGrpSpPr>
          <p:grpSpPr>
            <a:xfrm>
              <a:off x="1895086" y="3662926"/>
              <a:ext cx="7085019" cy="1521061"/>
              <a:chOff x="1895086" y="3662926"/>
              <a:chExt cx="7085019" cy="1521061"/>
            </a:xfrm>
          </p:grpSpPr>
          <p:pic>
            <p:nvPicPr>
              <p:cNvPr id="13" name="Object 14">
                <a:extLst>
                  <a:ext uri="{FF2B5EF4-FFF2-40B4-BE49-F238E27FC236}">
                    <a16:creationId xmlns="" xmlns:a16="http://schemas.microsoft.com/office/drawing/2014/main" id="{CCB11111-4890-367A-489F-8716CDE126C4}"/>
                  </a:ext>
                </a:extLst>
              </p:cNvPr>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23" name="그룹 1007">
              <a:extLst>
                <a:ext uri="{FF2B5EF4-FFF2-40B4-BE49-F238E27FC236}">
                  <a16:creationId xmlns="" xmlns:a16="http://schemas.microsoft.com/office/drawing/2014/main" id="{26B5278F-2A36-8DB2-03D3-B8ACBEEADF1A}"/>
                </a:ext>
              </a:extLst>
            </p:cNvPr>
            <p:cNvGrpSpPr/>
            <p:nvPr/>
          </p:nvGrpSpPr>
          <p:grpSpPr>
            <a:xfrm>
              <a:off x="3912234" y="3709007"/>
              <a:ext cx="29298" cy="1469269"/>
              <a:chOff x="3912234" y="3709007"/>
              <a:chExt cx="29298" cy="1469269"/>
            </a:xfrm>
          </p:grpSpPr>
          <p:pic>
            <p:nvPicPr>
              <p:cNvPr id="11" name="Object 20">
                <a:extLst>
                  <a:ext uri="{FF2B5EF4-FFF2-40B4-BE49-F238E27FC236}">
                    <a16:creationId xmlns="" xmlns:a16="http://schemas.microsoft.com/office/drawing/2014/main" id="{C9019B36-92B1-5B3E-0B81-D9D11EE54817}"/>
                  </a:ext>
                </a:extLst>
              </p:cNvPr>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9" name="Object 23">
              <a:extLst>
                <a:ext uri="{FF2B5EF4-FFF2-40B4-BE49-F238E27FC236}">
                  <a16:creationId xmlns="" xmlns:a16="http://schemas.microsoft.com/office/drawing/2014/main" id="{002854CD-D0B4-28D6-4B3B-CC9FF6275FFA}"/>
                </a:ext>
              </a:extLst>
            </p:cNvPr>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넥슨Lv1고딕 OTF Bold" pitchFamily="50" charset="-127"/>
                  <a:ea typeface="넥슨Lv1고딕 OTF Bold" pitchFamily="50" charset="-127"/>
                  <a:cs typeface="NEXON Lv1 Gothic OTF Bold" pitchFamily="34" charset="0"/>
                </a:rPr>
                <a:t>0</a:t>
              </a:r>
              <a:r>
                <a:rPr lang="en-US" altLang="ko-KR" sz="3000" kern="0" spc="100" dirty="0">
                  <a:solidFill>
                    <a:srgbClr val="000000"/>
                  </a:solidFill>
                  <a:latin typeface="넥슨Lv1고딕 OTF Bold" pitchFamily="50" charset="-127"/>
                  <a:ea typeface="넥슨Lv1고딕 OTF Bold" pitchFamily="50" charset="-127"/>
                  <a:cs typeface="NEXON Lv1 Gothic OTF Bold" pitchFamily="34" charset="0"/>
                </a:rPr>
                <a:t>2</a:t>
              </a:r>
              <a:endParaRPr lang="en-US" sz="3000" dirty="0">
                <a:latin typeface="넥슨Lv1고딕 OTF Bold" pitchFamily="50" charset="-127"/>
                <a:ea typeface="넥슨Lv1고딕 OTF Bold" pitchFamily="50" charset="-127"/>
              </a:endParaRPr>
            </a:p>
          </p:txBody>
        </p:sp>
        <p:sp>
          <p:nvSpPr>
            <p:cNvPr id="10" name="Object 24">
              <a:extLst>
                <a:ext uri="{FF2B5EF4-FFF2-40B4-BE49-F238E27FC236}">
                  <a16:creationId xmlns="" xmlns:a16="http://schemas.microsoft.com/office/drawing/2014/main" id="{80F62A6B-9BAA-002E-345C-1C4C61193A90}"/>
                </a:ext>
              </a:extLst>
            </p:cNvPr>
            <p:cNvSpPr txBox="1"/>
            <p:nvPr/>
          </p:nvSpPr>
          <p:spPr>
            <a:xfrm>
              <a:off x="3810000" y="4016779"/>
              <a:ext cx="5078566" cy="909211"/>
            </a:xfrm>
            <a:prstGeom prst="rect">
              <a:avLst/>
            </a:prstGeom>
            <a:noFill/>
          </p:spPr>
          <p:txBody>
            <a:bodyPr wrap="square" rtlCol="0" anchor="ctr">
              <a:spAutoFit/>
            </a:bodyPr>
            <a:lstStyle/>
            <a:p>
              <a:pPr algn="ctr"/>
              <a:r>
                <a:rPr lang="ko-KR" altLang="en-US" sz="3000" dirty="0">
                  <a:latin typeface="넥슨Lv1고딕 OTF Bold" pitchFamily="50" charset="-127"/>
                  <a:ea typeface="넥슨Lv1고딕 OTF Bold" pitchFamily="50" charset="-127"/>
                </a:rPr>
                <a:t>역할 및 담당</a:t>
              </a:r>
              <a:endParaRPr lang="en-US" sz="3000" dirty="0">
                <a:latin typeface="넥슨Lv1고딕 OTF Bold" pitchFamily="50" charset="-127"/>
                <a:ea typeface="넥슨Lv1고딕 OTF Bold" pitchFamily="50" charset="-127"/>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02.</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역할 및 담당</a:t>
            </a:r>
            <a:endParaRPr lang="en-US" altLang="ko-KR" sz="4000" dirty="0">
              <a:solidFill>
                <a:srgbClr val="000000"/>
              </a:solidFill>
              <a:latin typeface="넥슨Lv1고딕 OTF Bold" pitchFamily="50" charset="-127"/>
              <a:ea typeface="넥슨Lv1고딕 OTF Bold" pitchFamily="50" charset="-127"/>
            </a:endParaRPr>
          </a:p>
        </p:txBody>
      </p:sp>
      <p:grpSp>
        <p:nvGrpSpPr>
          <p:cNvPr id="6" name="Group 6">
            <a:extLst>
              <a:ext uri="{FF2B5EF4-FFF2-40B4-BE49-F238E27FC236}">
                <a16:creationId xmlns="" xmlns:a16="http://schemas.microsoft.com/office/drawing/2014/main" id="{78523094-BA60-464E-BC56-E51E7D00B4BA}"/>
              </a:ext>
            </a:extLst>
          </p:cNvPr>
          <p:cNvGrpSpPr/>
          <p:nvPr/>
        </p:nvGrpSpPr>
        <p:grpSpPr>
          <a:xfrm>
            <a:off x="4025037" y="673653"/>
            <a:ext cx="5761905" cy="2761905"/>
            <a:chOff x="4518114" y="673653"/>
            <a:chExt cx="5761905" cy="2761905"/>
          </a:xfrm>
        </p:grpSpPr>
        <p:grpSp>
          <p:nvGrpSpPr>
            <p:cNvPr id="7" name="그룹 1002">
              <a:extLst>
                <a:ext uri="{FF2B5EF4-FFF2-40B4-BE49-F238E27FC236}">
                  <a16:creationId xmlns="" xmlns:a16="http://schemas.microsoft.com/office/drawing/2014/main" id="{39D85C77-8500-7960-EEB9-039ECD199B01}"/>
                </a:ext>
              </a:extLst>
            </p:cNvPr>
            <p:cNvGrpSpPr/>
            <p:nvPr/>
          </p:nvGrpSpPr>
          <p:grpSpPr>
            <a:xfrm>
              <a:off x="4518114" y="673653"/>
              <a:ext cx="5761905" cy="2761905"/>
              <a:chOff x="5741282" y="674934"/>
              <a:chExt cx="5761905" cy="2761905"/>
            </a:xfrm>
          </p:grpSpPr>
          <p:pic>
            <p:nvPicPr>
              <p:cNvPr id="10" name="Object 8">
                <a:extLst>
                  <a:ext uri="{FF2B5EF4-FFF2-40B4-BE49-F238E27FC236}">
                    <a16:creationId xmlns="" xmlns:a16="http://schemas.microsoft.com/office/drawing/2014/main" id="{E371ED0C-9BC5-9ED0-2D53-029A43C1254B}"/>
                  </a:ext>
                </a:extLst>
              </p:cNvPr>
              <p:cNvPicPr>
                <a:picLocks noChangeAspect="1"/>
              </p:cNvPicPr>
              <p:nvPr/>
            </p:nvPicPr>
            <p:blipFill>
              <a:blip r:embed="rId2" cstate="print"/>
              <a:stretch>
                <a:fillRect/>
              </a:stretch>
            </p:blipFill>
            <p:spPr>
              <a:xfrm>
                <a:off x="5741282" y="674934"/>
                <a:ext cx="5761905" cy="2761905"/>
              </a:xfrm>
              <a:prstGeom prst="rect">
                <a:avLst/>
              </a:prstGeom>
            </p:spPr>
          </p:pic>
        </p:grpSp>
        <p:sp>
          <p:nvSpPr>
            <p:cNvPr id="8" name="TextBox 7">
              <a:extLst>
                <a:ext uri="{FF2B5EF4-FFF2-40B4-BE49-F238E27FC236}">
                  <a16:creationId xmlns="" xmlns:a16="http://schemas.microsoft.com/office/drawing/2014/main" id="{54D08315-A541-CC29-4D52-24F4E00F146A}"/>
                </a:ext>
              </a:extLst>
            </p:cNvPr>
            <p:cNvSpPr txBox="1"/>
            <p:nvPr/>
          </p:nvSpPr>
          <p:spPr>
            <a:xfrm>
              <a:off x="4926436" y="915531"/>
              <a:ext cx="3505200" cy="1938992"/>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윤 진 석</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장</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프로젝트 관리 </a:t>
              </a:r>
              <a:r>
                <a:rPr lang="en-US" altLang="ko-KR" sz="2000" dirty="0">
                  <a:latin typeface="넥슨Lv1고딕 OTF Bold" pitchFamily="50" charset="-127"/>
                  <a:ea typeface="넥슨Lv1고딕 OTF Bold" pitchFamily="50" charset="-127"/>
                </a:rPr>
                <a:t>/ </a:t>
              </a:r>
              <a:r>
                <a:rPr lang="ko-KR" altLang="en-US" sz="2000" dirty="0">
                  <a:latin typeface="넥슨Lv1고딕 OTF Bold" pitchFamily="50" charset="-127"/>
                  <a:ea typeface="넥슨Lv1고딕 OTF Bold" pitchFamily="50" charset="-127"/>
                </a:rPr>
                <a:t>데이터 전처리</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분석 및 생장예측 모델 구현</a:t>
              </a:r>
              <a:endParaRPr lang="en-US" altLang="ko-KR" sz="2000" dirty="0">
                <a:latin typeface="넥슨Lv1고딕 OTF Bold" pitchFamily="50" charset="-127"/>
                <a:ea typeface="넥슨Lv1고딕 OTF Bold" pitchFamily="50" charset="-127"/>
              </a:endParaRPr>
            </a:p>
          </p:txBody>
        </p:sp>
        <p:sp>
          <p:nvSpPr>
            <p:cNvPr id="9" name="타원 54">
              <a:extLst>
                <a:ext uri="{FF2B5EF4-FFF2-40B4-BE49-F238E27FC236}">
                  <a16:creationId xmlns="" xmlns:a16="http://schemas.microsoft.com/office/drawing/2014/main" id="{807A0DEF-0783-A427-E258-3441426AB3AD}"/>
                </a:ext>
              </a:extLst>
            </p:cNvPr>
            <p:cNvSpPr/>
            <p:nvPr/>
          </p:nvSpPr>
          <p:spPr>
            <a:xfrm>
              <a:off x="8698336" y="1027419"/>
              <a:ext cx="1371600" cy="1295400"/>
            </a:xfrm>
            <a:prstGeom prst="ellipse">
              <a:avLst/>
            </a:prstGeom>
            <a:blipFill>
              <a:blip r:embed="rId3"/>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grpSp>
        <p:nvGrpSpPr>
          <p:cNvPr id="11" name="Group 11">
            <a:extLst>
              <a:ext uri="{FF2B5EF4-FFF2-40B4-BE49-F238E27FC236}">
                <a16:creationId xmlns="" xmlns:a16="http://schemas.microsoft.com/office/drawing/2014/main" id="{982D6CF7-E2E9-7265-840C-04BA7A08E94D}"/>
              </a:ext>
            </a:extLst>
          </p:cNvPr>
          <p:cNvGrpSpPr/>
          <p:nvPr/>
        </p:nvGrpSpPr>
        <p:grpSpPr>
          <a:xfrm>
            <a:off x="4025037" y="6820249"/>
            <a:ext cx="5761905" cy="2761905"/>
            <a:chOff x="4518114" y="6820249"/>
            <a:chExt cx="5761905" cy="2761905"/>
          </a:xfrm>
        </p:grpSpPr>
        <p:grpSp>
          <p:nvGrpSpPr>
            <p:cNvPr id="12" name="그룹 1003">
              <a:extLst>
                <a:ext uri="{FF2B5EF4-FFF2-40B4-BE49-F238E27FC236}">
                  <a16:creationId xmlns="" xmlns:a16="http://schemas.microsoft.com/office/drawing/2014/main" id="{E1197C0E-A2D7-70EF-32AD-768F9FE5B1C5}"/>
                </a:ext>
              </a:extLst>
            </p:cNvPr>
            <p:cNvGrpSpPr/>
            <p:nvPr/>
          </p:nvGrpSpPr>
          <p:grpSpPr>
            <a:xfrm>
              <a:off x="4518114" y="6820249"/>
              <a:ext cx="5761905" cy="2761905"/>
              <a:chOff x="5741282" y="6821530"/>
              <a:chExt cx="5761905" cy="2761905"/>
            </a:xfrm>
          </p:grpSpPr>
          <p:pic>
            <p:nvPicPr>
              <p:cNvPr id="15" name="Object 11">
                <a:extLst>
                  <a:ext uri="{FF2B5EF4-FFF2-40B4-BE49-F238E27FC236}">
                    <a16:creationId xmlns="" xmlns:a16="http://schemas.microsoft.com/office/drawing/2014/main" id="{9E3F513C-F8A9-D7C2-CFCE-C5B3E739C3F6}"/>
                  </a:ext>
                </a:extLst>
              </p:cNvPr>
              <p:cNvPicPr>
                <a:picLocks noChangeAspect="1"/>
              </p:cNvPicPr>
              <p:nvPr/>
            </p:nvPicPr>
            <p:blipFill>
              <a:blip r:embed="rId2" cstate="print"/>
              <a:stretch>
                <a:fillRect/>
              </a:stretch>
            </p:blipFill>
            <p:spPr>
              <a:xfrm>
                <a:off x="5741282" y="6821530"/>
                <a:ext cx="5761905" cy="2761905"/>
              </a:xfrm>
              <a:prstGeom prst="rect">
                <a:avLst/>
              </a:prstGeom>
            </p:spPr>
          </p:pic>
        </p:grpSp>
        <p:sp>
          <p:nvSpPr>
            <p:cNvPr id="13" name="TextBox 12">
              <a:extLst>
                <a:ext uri="{FF2B5EF4-FFF2-40B4-BE49-F238E27FC236}">
                  <a16:creationId xmlns="" xmlns:a16="http://schemas.microsoft.com/office/drawing/2014/main" id="{8C9BD0B2-16B7-6362-43C5-9D6EEBE277EE}"/>
                </a:ext>
              </a:extLst>
            </p:cNvPr>
            <p:cNvSpPr txBox="1"/>
            <p:nvPr/>
          </p:nvSpPr>
          <p:spPr>
            <a:xfrm>
              <a:off x="4926436" y="7087731"/>
              <a:ext cx="3505200" cy="2246769"/>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정 승 빈</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데이터 수집 </a:t>
              </a:r>
              <a:r>
                <a:rPr lang="en-US" altLang="ko-KR" sz="2000" dirty="0">
                  <a:latin typeface="넥슨Lv1고딕 OTF Bold" pitchFamily="50" charset="-127"/>
                  <a:ea typeface="넥슨Lv1고딕 OTF Bold" pitchFamily="50" charset="-127"/>
                </a:rPr>
                <a:t>/ </a:t>
              </a:r>
              <a:r>
                <a:rPr lang="ko-KR" altLang="en-US" sz="2000" dirty="0">
                  <a:latin typeface="넥슨Lv1고딕 OTF Bold" pitchFamily="50" charset="-127"/>
                  <a:ea typeface="넥슨Lv1고딕 OTF Bold" pitchFamily="50" charset="-127"/>
                </a:rPr>
                <a:t>전처리</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생육 상태 판단 모델 구축</a:t>
              </a:r>
              <a:endParaRPr lang="en-US" altLang="ko-KR" sz="2000" dirty="0">
                <a:latin typeface="넥슨Lv1고딕 OTF Bold" pitchFamily="50" charset="-127"/>
                <a:ea typeface="넥슨Lv1고딕 OTF Bold" pitchFamily="50" charset="-127"/>
              </a:endParaRPr>
            </a:p>
            <a:p>
              <a:r>
                <a:rPr lang="en-US" altLang="ko-KR" sz="2000" dirty="0">
                  <a:latin typeface="넥슨Lv1고딕 OTF Bold" pitchFamily="50" charset="-127"/>
                  <a:ea typeface="넥슨Lv1고딕 OTF Bold" pitchFamily="50" charset="-127"/>
                </a:rPr>
                <a:t>PPT / </a:t>
              </a:r>
              <a:r>
                <a:rPr lang="ko-KR" altLang="en-US" sz="2000" dirty="0">
                  <a:latin typeface="넥슨Lv1고딕 OTF Bold" pitchFamily="50" charset="-127"/>
                  <a:ea typeface="넥슨Lv1고딕 OTF Bold" pitchFamily="50" charset="-127"/>
                </a:rPr>
                <a:t>발표</a:t>
              </a:r>
              <a:endParaRPr lang="en-US" altLang="ko-KR" sz="2000" dirty="0">
                <a:latin typeface="넥슨Lv1고딕 OTF Bold" pitchFamily="50" charset="-127"/>
                <a:ea typeface="넥슨Lv1고딕 OTF Bold" pitchFamily="50" charset="-127"/>
              </a:endParaRPr>
            </a:p>
          </p:txBody>
        </p:sp>
        <p:sp>
          <p:nvSpPr>
            <p:cNvPr id="14" name="타원 55">
              <a:extLst>
                <a:ext uri="{FF2B5EF4-FFF2-40B4-BE49-F238E27FC236}">
                  <a16:creationId xmlns="" xmlns:a16="http://schemas.microsoft.com/office/drawing/2014/main" id="{FDBAE9E3-6D1A-08CD-6FB9-666CF1FC3DA7}"/>
                </a:ext>
              </a:extLst>
            </p:cNvPr>
            <p:cNvSpPr/>
            <p:nvPr/>
          </p:nvSpPr>
          <p:spPr>
            <a:xfrm>
              <a:off x="8698336" y="7199619"/>
              <a:ext cx="1371600" cy="1295400"/>
            </a:xfrm>
            <a:prstGeom prst="ellipse">
              <a:avLst/>
            </a:prstGeom>
            <a:blipFill>
              <a:blip r:embed="rId4" cstate="print"/>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grpSp>
        <p:nvGrpSpPr>
          <p:cNvPr id="16" name="Group 9">
            <a:extLst>
              <a:ext uri="{FF2B5EF4-FFF2-40B4-BE49-F238E27FC236}">
                <a16:creationId xmlns="" xmlns:a16="http://schemas.microsoft.com/office/drawing/2014/main" id="{7AD7009F-0C97-013C-E90D-3B1D9B7D707E}"/>
              </a:ext>
            </a:extLst>
          </p:cNvPr>
          <p:cNvGrpSpPr/>
          <p:nvPr/>
        </p:nvGrpSpPr>
        <p:grpSpPr>
          <a:xfrm>
            <a:off x="4025037" y="3721915"/>
            <a:ext cx="5761905" cy="2761905"/>
            <a:chOff x="4518114" y="3721915"/>
            <a:chExt cx="5761905" cy="2761905"/>
          </a:xfrm>
        </p:grpSpPr>
        <p:grpSp>
          <p:nvGrpSpPr>
            <p:cNvPr id="17" name="그룹 1004">
              <a:extLst>
                <a:ext uri="{FF2B5EF4-FFF2-40B4-BE49-F238E27FC236}">
                  <a16:creationId xmlns="" xmlns:a16="http://schemas.microsoft.com/office/drawing/2014/main" id="{E8C2DCAF-E543-4ECC-CF30-E7AB5DB9EF0B}"/>
                </a:ext>
              </a:extLst>
            </p:cNvPr>
            <p:cNvGrpSpPr/>
            <p:nvPr/>
          </p:nvGrpSpPr>
          <p:grpSpPr>
            <a:xfrm>
              <a:off x="4518114" y="3721915"/>
              <a:ext cx="5761905" cy="2761905"/>
              <a:chOff x="5741282" y="3723196"/>
              <a:chExt cx="5761905" cy="2761905"/>
            </a:xfrm>
          </p:grpSpPr>
          <p:pic>
            <p:nvPicPr>
              <p:cNvPr id="20" name="Object 14">
                <a:extLst>
                  <a:ext uri="{FF2B5EF4-FFF2-40B4-BE49-F238E27FC236}">
                    <a16:creationId xmlns="" xmlns:a16="http://schemas.microsoft.com/office/drawing/2014/main" id="{A36AE8B1-7CDD-8415-4F56-0FCAA06D073D}"/>
                  </a:ext>
                </a:extLst>
              </p:cNvPr>
              <p:cNvPicPr>
                <a:picLocks noChangeAspect="1"/>
              </p:cNvPicPr>
              <p:nvPr/>
            </p:nvPicPr>
            <p:blipFill>
              <a:blip r:embed="rId2" cstate="print"/>
              <a:stretch>
                <a:fillRect/>
              </a:stretch>
            </p:blipFill>
            <p:spPr>
              <a:xfrm>
                <a:off x="5741282" y="3723196"/>
                <a:ext cx="5761905" cy="2761905"/>
              </a:xfrm>
              <a:prstGeom prst="rect">
                <a:avLst/>
              </a:prstGeom>
            </p:spPr>
          </p:pic>
        </p:grpSp>
        <p:sp>
          <p:nvSpPr>
            <p:cNvPr id="18" name="TextBox 17">
              <a:extLst>
                <a:ext uri="{FF2B5EF4-FFF2-40B4-BE49-F238E27FC236}">
                  <a16:creationId xmlns="" xmlns:a16="http://schemas.microsoft.com/office/drawing/2014/main" id="{436B2B15-A54F-82F9-85E6-79A867FF286E}"/>
                </a:ext>
              </a:extLst>
            </p:cNvPr>
            <p:cNvSpPr txBox="1"/>
            <p:nvPr/>
          </p:nvSpPr>
          <p:spPr>
            <a:xfrm>
              <a:off x="4926436" y="4000500"/>
              <a:ext cx="3505200" cy="2246769"/>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나 석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데이터 수집 </a:t>
              </a:r>
              <a:r>
                <a:rPr lang="en-US" altLang="ko-KR" sz="2000" dirty="0">
                  <a:latin typeface="넥슨Lv1고딕 OTF Bold" pitchFamily="50" charset="-127"/>
                  <a:ea typeface="넥슨Lv1고딕 OTF Bold" pitchFamily="50" charset="-127"/>
                </a:rPr>
                <a:t>/ </a:t>
              </a:r>
              <a:r>
                <a:rPr lang="ko-KR" altLang="en-US" sz="2000" dirty="0" smtClean="0">
                  <a:latin typeface="넥슨Lv1고딕 OTF Bold" pitchFamily="50" charset="-127"/>
                  <a:ea typeface="넥슨Lv1고딕 OTF Bold" pitchFamily="50" charset="-127"/>
                </a:rPr>
                <a:t>전처리 </a:t>
              </a:r>
              <a:r>
                <a:rPr lang="en-US" altLang="ko-KR" sz="2000" dirty="0" smtClean="0">
                  <a:latin typeface="넥슨Lv1고딕 OTF Bold" pitchFamily="50" charset="-127"/>
                  <a:ea typeface="넥슨Lv1고딕 OTF Bold" pitchFamily="50" charset="-127"/>
                </a:rPr>
                <a:t>/ </a:t>
              </a:r>
              <a:r>
                <a:rPr lang="ko-KR" altLang="en-US" sz="2000" dirty="0" smtClean="0">
                  <a:latin typeface="넥슨Lv1고딕 OTF Bold" pitchFamily="50" charset="-127"/>
                  <a:ea typeface="넥슨Lv1고딕 OTF Bold" pitchFamily="50" charset="-127"/>
                </a:rPr>
                <a:t>시각화</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분석 및 생장예측 모델 구현</a:t>
              </a:r>
              <a:endParaRPr lang="en-US" altLang="ko-KR" sz="2000" dirty="0">
                <a:latin typeface="넥슨Lv1고딕 OTF Bold" pitchFamily="50" charset="-127"/>
                <a:ea typeface="넥슨Lv1고딕 OTF Bold" pitchFamily="50" charset="-127"/>
              </a:endParaRPr>
            </a:p>
            <a:p>
              <a:r>
                <a:rPr lang="en-US" altLang="ko-KR" sz="2000" dirty="0">
                  <a:latin typeface="넥슨Lv1고딕 OTF Bold" pitchFamily="50" charset="-127"/>
                  <a:ea typeface="넥슨Lv1고딕 OTF Bold" pitchFamily="50" charset="-127"/>
                </a:rPr>
                <a:t>PPT / </a:t>
              </a:r>
              <a:r>
                <a:rPr lang="ko-KR" altLang="en-US" sz="2000" dirty="0">
                  <a:latin typeface="넥슨Lv1고딕 OTF Bold" pitchFamily="50" charset="-127"/>
                  <a:ea typeface="넥슨Lv1고딕 OTF Bold" pitchFamily="50" charset="-127"/>
                </a:rPr>
                <a:t>발표</a:t>
              </a:r>
              <a:endParaRPr lang="en-US" altLang="ko-KR" sz="2000" dirty="0">
                <a:latin typeface="넥슨Lv1고딕 OTF Bold" pitchFamily="50" charset="-127"/>
                <a:ea typeface="넥슨Lv1고딕 OTF Bold" pitchFamily="50" charset="-127"/>
              </a:endParaRPr>
            </a:p>
          </p:txBody>
        </p:sp>
        <p:sp>
          <p:nvSpPr>
            <p:cNvPr id="19" name="타원 56">
              <a:extLst>
                <a:ext uri="{FF2B5EF4-FFF2-40B4-BE49-F238E27FC236}">
                  <a16:creationId xmlns="" xmlns:a16="http://schemas.microsoft.com/office/drawing/2014/main" id="{69364551-3342-FE13-22B3-05B6015119CA}"/>
                </a:ext>
              </a:extLst>
            </p:cNvPr>
            <p:cNvSpPr/>
            <p:nvPr/>
          </p:nvSpPr>
          <p:spPr>
            <a:xfrm>
              <a:off x="8698336" y="4113519"/>
              <a:ext cx="1371600" cy="1295400"/>
            </a:xfrm>
            <a:prstGeom prst="ellipse">
              <a:avLst/>
            </a:prstGeom>
            <a:blipFill>
              <a:blip r:embed="rId5"/>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grpSp>
        <p:nvGrpSpPr>
          <p:cNvPr id="21" name="Group 10">
            <a:extLst>
              <a:ext uri="{FF2B5EF4-FFF2-40B4-BE49-F238E27FC236}">
                <a16:creationId xmlns="" xmlns:a16="http://schemas.microsoft.com/office/drawing/2014/main" id="{7107F889-983F-4EAD-9575-D749B7E1B74C}"/>
              </a:ext>
            </a:extLst>
          </p:cNvPr>
          <p:cNvGrpSpPr/>
          <p:nvPr/>
        </p:nvGrpSpPr>
        <p:grpSpPr>
          <a:xfrm>
            <a:off x="10849695" y="3721915"/>
            <a:ext cx="6113610" cy="2761905"/>
            <a:chOff x="10556431" y="3721915"/>
            <a:chExt cx="6113610" cy="2761905"/>
          </a:xfrm>
        </p:grpSpPr>
        <p:grpSp>
          <p:nvGrpSpPr>
            <p:cNvPr id="22" name="그룹 1007">
              <a:extLst>
                <a:ext uri="{FF2B5EF4-FFF2-40B4-BE49-F238E27FC236}">
                  <a16:creationId xmlns="" xmlns:a16="http://schemas.microsoft.com/office/drawing/2014/main" id="{03822187-45ED-8C18-BFCA-6E3211B02DD3}"/>
                </a:ext>
              </a:extLst>
            </p:cNvPr>
            <p:cNvGrpSpPr/>
            <p:nvPr/>
          </p:nvGrpSpPr>
          <p:grpSpPr>
            <a:xfrm>
              <a:off x="10556431" y="3721915"/>
              <a:ext cx="5761905" cy="2761905"/>
              <a:chOff x="11779599" y="3723196"/>
              <a:chExt cx="5761905" cy="2761905"/>
            </a:xfrm>
          </p:grpSpPr>
          <p:pic>
            <p:nvPicPr>
              <p:cNvPr id="25" name="Object 23">
                <a:extLst>
                  <a:ext uri="{FF2B5EF4-FFF2-40B4-BE49-F238E27FC236}">
                    <a16:creationId xmlns="" xmlns:a16="http://schemas.microsoft.com/office/drawing/2014/main" id="{F40574B1-D213-FF71-802A-544D8C7A184A}"/>
                  </a:ext>
                </a:extLst>
              </p:cNvPr>
              <p:cNvPicPr>
                <a:picLocks noChangeAspect="1"/>
              </p:cNvPicPr>
              <p:nvPr/>
            </p:nvPicPr>
            <p:blipFill>
              <a:blip r:embed="rId2" cstate="print"/>
              <a:stretch>
                <a:fillRect/>
              </a:stretch>
            </p:blipFill>
            <p:spPr>
              <a:xfrm>
                <a:off x="11779599" y="3723196"/>
                <a:ext cx="5761905" cy="2761905"/>
              </a:xfrm>
              <a:prstGeom prst="rect">
                <a:avLst/>
              </a:prstGeom>
            </p:spPr>
          </p:pic>
        </p:grpSp>
        <p:sp>
          <p:nvSpPr>
            <p:cNvPr id="23" name="TextBox 22">
              <a:extLst>
                <a:ext uri="{FF2B5EF4-FFF2-40B4-BE49-F238E27FC236}">
                  <a16:creationId xmlns="" xmlns:a16="http://schemas.microsoft.com/office/drawing/2014/main" id="{0D34F832-CEB2-82A9-6C5E-BFC60994D1FC}"/>
                </a:ext>
              </a:extLst>
            </p:cNvPr>
            <p:cNvSpPr txBox="1"/>
            <p:nvPr/>
          </p:nvSpPr>
          <p:spPr>
            <a:xfrm>
              <a:off x="10908136" y="4000500"/>
              <a:ext cx="5761905" cy="2246769"/>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송 호 준</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데이터 수집 </a:t>
              </a:r>
              <a:r>
                <a:rPr lang="en-US" altLang="ko-KR" sz="2000" dirty="0">
                  <a:latin typeface="넥슨Lv1고딕 OTF Bold" pitchFamily="50" charset="-127"/>
                  <a:ea typeface="넥슨Lv1고딕 OTF Bold" pitchFamily="50" charset="-127"/>
                </a:rPr>
                <a:t>/</a:t>
              </a:r>
              <a:r>
                <a:rPr lang="ko-KR" altLang="en-US" sz="2000" dirty="0">
                  <a:latin typeface="넥슨Lv1고딕 OTF Bold" pitchFamily="50" charset="-127"/>
                  <a:ea typeface="넥슨Lv1고딕 OTF Bold" pitchFamily="50" charset="-127"/>
                </a:rPr>
                <a:t> 전처리</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분석 및 생장예측 모델 </a:t>
              </a:r>
              <a:r>
                <a:rPr lang="ko-KR" altLang="en-US" sz="2000" dirty="0" smtClean="0">
                  <a:latin typeface="넥슨Lv1고딕 OTF Bold" pitchFamily="50" charset="-127"/>
                  <a:ea typeface="넥슨Lv1고딕 OTF Bold" pitchFamily="50" charset="-127"/>
                </a:rPr>
                <a:t>구현</a:t>
              </a:r>
              <a:endParaRPr lang="en-US" altLang="ko-KR" sz="2000" dirty="0">
                <a:latin typeface="넥슨Lv1고딕 OTF Bold" pitchFamily="50" charset="-127"/>
                <a:ea typeface="넥슨Lv1고딕 OTF Bold" pitchFamily="50" charset="-127"/>
              </a:endParaRPr>
            </a:p>
            <a:p>
              <a:r>
                <a:rPr lang="ko-KR" altLang="en-US" sz="2000" dirty="0" err="1">
                  <a:latin typeface="넥슨Lv1고딕 OTF Bold" pitchFamily="50" charset="-127"/>
                  <a:ea typeface="넥슨Lv1고딕 OTF Bold" pitchFamily="50" charset="-127"/>
                </a:rPr>
                <a:t>프론트</a:t>
              </a:r>
              <a:r>
                <a:rPr lang="ko-KR" altLang="en-US" sz="2000" dirty="0">
                  <a:latin typeface="넥슨Lv1고딕 OTF Bold" pitchFamily="50" charset="-127"/>
                  <a:ea typeface="넥슨Lv1고딕 OTF Bold" pitchFamily="50" charset="-127"/>
                </a:rPr>
                <a:t> </a:t>
              </a:r>
              <a:r>
                <a:rPr lang="ko-KR" altLang="en-US" sz="2000" dirty="0" err="1">
                  <a:latin typeface="넥슨Lv1고딕 OTF Bold" pitchFamily="50" charset="-127"/>
                  <a:ea typeface="넥슨Lv1고딕 OTF Bold" pitchFamily="50" charset="-127"/>
                </a:rPr>
                <a:t>엔드</a:t>
              </a:r>
              <a:r>
                <a:rPr lang="ko-KR" altLang="en-US" sz="2000" dirty="0">
                  <a:latin typeface="넥슨Lv1고딕 OTF Bold" pitchFamily="50" charset="-127"/>
                  <a:ea typeface="넥슨Lv1고딕 OTF Bold" pitchFamily="50" charset="-127"/>
                </a:rPr>
                <a:t> </a:t>
              </a:r>
              <a:r>
                <a:rPr lang="en-US" altLang="ko-KR" sz="2000" dirty="0">
                  <a:latin typeface="넥슨Lv1고딕 OTF Bold" pitchFamily="50" charset="-127"/>
                  <a:ea typeface="넥슨Lv1고딕 OTF Bold" pitchFamily="50" charset="-127"/>
                </a:rPr>
                <a:t>web </a:t>
              </a:r>
              <a:r>
                <a:rPr lang="ko-KR" altLang="en-US" sz="2000" dirty="0">
                  <a:latin typeface="넥슨Lv1고딕 OTF Bold" pitchFamily="50" charset="-127"/>
                  <a:ea typeface="넥슨Lv1고딕 OTF Bold" pitchFamily="50" charset="-127"/>
                </a:rPr>
                <a:t>구현  </a:t>
              </a:r>
              <a:endParaRPr lang="en-US" altLang="ko-KR" sz="2000" dirty="0">
                <a:latin typeface="넥슨Lv1고딕 OTF Bold" pitchFamily="50" charset="-127"/>
                <a:ea typeface="넥슨Lv1고딕 OTF Bold" pitchFamily="50" charset="-127"/>
              </a:endParaRPr>
            </a:p>
          </p:txBody>
        </p:sp>
        <p:sp>
          <p:nvSpPr>
            <p:cNvPr id="24" name="타원 57">
              <a:extLst>
                <a:ext uri="{FF2B5EF4-FFF2-40B4-BE49-F238E27FC236}">
                  <a16:creationId xmlns="" xmlns:a16="http://schemas.microsoft.com/office/drawing/2014/main" id="{4AA62995-A91E-89DF-C694-3AE02ECB7547}"/>
                </a:ext>
              </a:extLst>
            </p:cNvPr>
            <p:cNvSpPr/>
            <p:nvPr/>
          </p:nvSpPr>
          <p:spPr>
            <a:xfrm>
              <a:off x="14680036" y="4113519"/>
              <a:ext cx="1371600" cy="1295400"/>
            </a:xfrm>
            <a:prstGeom prst="ellipse">
              <a:avLst/>
            </a:prstGeom>
            <a:blipFill>
              <a:blip r:embed="rId6"/>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grpSp>
        <p:nvGrpSpPr>
          <p:cNvPr id="26" name="Group 7">
            <a:extLst>
              <a:ext uri="{FF2B5EF4-FFF2-40B4-BE49-F238E27FC236}">
                <a16:creationId xmlns="" xmlns:a16="http://schemas.microsoft.com/office/drawing/2014/main" id="{7299A1FA-54DC-D3C8-C6A0-AAA01F676867}"/>
              </a:ext>
            </a:extLst>
          </p:cNvPr>
          <p:cNvGrpSpPr/>
          <p:nvPr/>
        </p:nvGrpSpPr>
        <p:grpSpPr>
          <a:xfrm>
            <a:off x="10849695" y="673653"/>
            <a:ext cx="5761905" cy="2761905"/>
            <a:chOff x="10556431" y="673653"/>
            <a:chExt cx="5761905" cy="2761905"/>
          </a:xfrm>
        </p:grpSpPr>
        <p:grpSp>
          <p:nvGrpSpPr>
            <p:cNvPr id="27" name="그룹 1005">
              <a:extLst>
                <a:ext uri="{FF2B5EF4-FFF2-40B4-BE49-F238E27FC236}">
                  <a16:creationId xmlns="" xmlns:a16="http://schemas.microsoft.com/office/drawing/2014/main" id="{BF16A396-FEDA-94CA-24F2-057FACED23EF}"/>
                </a:ext>
              </a:extLst>
            </p:cNvPr>
            <p:cNvGrpSpPr/>
            <p:nvPr/>
          </p:nvGrpSpPr>
          <p:grpSpPr>
            <a:xfrm>
              <a:off x="10556431" y="673653"/>
              <a:ext cx="5761905" cy="2761905"/>
              <a:chOff x="11779599" y="674934"/>
              <a:chExt cx="5761905" cy="2761905"/>
            </a:xfrm>
          </p:grpSpPr>
          <p:pic>
            <p:nvPicPr>
              <p:cNvPr id="30" name="Object 17">
                <a:extLst>
                  <a:ext uri="{FF2B5EF4-FFF2-40B4-BE49-F238E27FC236}">
                    <a16:creationId xmlns="" xmlns:a16="http://schemas.microsoft.com/office/drawing/2014/main" id="{169D6F95-4C01-86BF-1D6C-7FD3394F4563}"/>
                  </a:ext>
                </a:extLst>
              </p:cNvPr>
              <p:cNvPicPr>
                <a:picLocks noChangeAspect="1"/>
              </p:cNvPicPr>
              <p:nvPr/>
            </p:nvPicPr>
            <p:blipFill>
              <a:blip r:embed="rId2" cstate="print"/>
              <a:stretch>
                <a:fillRect/>
              </a:stretch>
            </p:blipFill>
            <p:spPr>
              <a:xfrm>
                <a:off x="11779599" y="674934"/>
                <a:ext cx="5761905" cy="2761905"/>
              </a:xfrm>
              <a:prstGeom prst="rect">
                <a:avLst/>
              </a:prstGeom>
            </p:spPr>
          </p:pic>
        </p:grpSp>
        <p:sp>
          <p:nvSpPr>
            <p:cNvPr id="28" name="TextBox 27">
              <a:extLst>
                <a:ext uri="{FF2B5EF4-FFF2-40B4-BE49-F238E27FC236}">
                  <a16:creationId xmlns="" xmlns:a16="http://schemas.microsoft.com/office/drawing/2014/main" id="{22E713A9-5C9A-A189-908B-67431405C77A}"/>
                </a:ext>
              </a:extLst>
            </p:cNvPr>
            <p:cNvSpPr txBox="1"/>
            <p:nvPr/>
          </p:nvSpPr>
          <p:spPr>
            <a:xfrm>
              <a:off x="10831936" y="918508"/>
              <a:ext cx="4114800" cy="1938992"/>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김 현 경</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데이터 수집 </a:t>
              </a:r>
              <a:r>
                <a:rPr lang="en-US" altLang="ko-KR" sz="2000" dirty="0">
                  <a:latin typeface="넥슨Lv1고딕 OTF Bold" pitchFamily="50" charset="-127"/>
                  <a:ea typeface="넥슨Lv1고딕 OTF Bold" pitchFamily="50" charset="-127"/>
                </a:rPr>
                <a:t>/ </a:t>
              </a:r>
              <a:r>
                <a:rPr lang="ko-KR" altLang="en-US" sz="2000" dirty="0">
                  <a:latin typeface="넥슨Lv1고딕 OTF Bold" pitchFamily="50" charset="-127"/>
                  <a:ea typeface="넥슨Lv1고딕 OTF Bold" pitchFamily="50" charset="-127"/>
                </a:rPr>
                <a:t>전처리</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분석 및 생육 상태 판단 모델 구축</a:t>
              </a:r>
              <a:endParaRPr lang="en-US" altLang="ko-KR" sz="2000" dirty="0">
                <a:latin typeface="넥슨Lv1고딕 OTF Bold" pitchFamily="50" charset="-127"/>
                <a:ea typeface="넥슨Lv1고딕 OTF Bold" pitchFamily="50" charset="-127"/>
              </a:endParaRPr>
            </a:p>
          </p:txBody>
        </p:sp>
        <p:sp>
          <p:nvSpPr>
            <p:cNvPr id="29" name="타원 58">
              <a:extLst>
                <a:ext uri="{FF2B5EF4-FFF2-40B4-BE49-F238E27FC236}">
                  <a16:creationId xmlns="" xmlns:a16="http://schemas.microsoft.com/office/drawing/2014/main" id="{DFF59C08-9F2D-1794-FA6B-90F468ED8075}"/>
                </a:ext>
              </a:extLst>
            </p:cNvPr>
            <p:cNvSpPr/>
            <p:nvPr/>
          </p:nvSpPr>
          <p:spPr>
            <a:xfrm>
              <a:off x="14680036" y="1027419"/>
              <a:ext cx="1371600" cy="1295400"/>
            </a:xfrm>
            <a:prstGeom prst="ellipse">
              <a:avLst/>
            </a:prstGeom>
            <a:blipFill>
              <a:blip r:embed="rId7"/>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grpSp>
        <p:nvGrpSpPr>
          <p:cNvPr id="31" name="Group 15">
            <a:extLst>
              <a:ext uri="{FF2B5EF4-FFF2-40B4-BE49-F238E27FC236}">
                <a16:creationId xmlns="" xmlns:a16="http://schemas.microsoft.com/office/drawing/2014/main" id="{31247884-C46B-665E-66E8-932BA1E1F18B}"/>
              </a:ext>
            </a:extLst>
          </p:cNvPr>
          <p:cNvGrpSpPr/>
          <p:nvPr/>
        </p:nvGrpSpPr>
        <p:grpSpPr>
          <a:xfrm>
            <a:off x="10849695" y="6820249"/>
            <a:ext cx="5761905" cy="2761905"/>
            <a:chOff x="10556431" y="6820249"/>
            <a:chExt cx="5761905" cy="2761905"/>
          </a:xfrm>
        </p:grpSpPr>
        <p:grpSp>
          <p:nvGrpSpPr>
            <p:cNvPr id="32" name="그룹 1006">
              <a:extLst>
                <a:ext uri="{FF2B5EF4-FFF2-40B4-BE49-F238E27FC236}">
                  <a16:creationId xmlns="" xmlns:a16="http://schemas.microsoft.com/office/drawing/2014/main" id="{D9779A93-6321-CEED-38B0-60B6B74232D3}"/>
                </a:ext>
              </a:extLst>
            </p:cNvPr>
            <p:cNvGrpSpPr/>
            <p:nvPr/>
          </p:nvGrpSpPr>
          <p:grpSpPr>
            <a:xfrm>
              <a:off x="10556431" y="6820249"/>
              <a:ext cx="5761905" cy="2761905"/>
              <a:chOff x="11779599" y="6821530"/>
              <a:chExt cx="5761905" cy="2761905"/>
            </a:xfrm>
          </p:grpSpPr>
          <p:pic>
            <p:nvPicPr>
              <p:cNvPr id="35" name="Object 20">
                <a:extLst>
                  <a:ext uri="{FF2B5EF4-FFF2-40B4-BE49-F238E27FC236}">
                    <a16:creationId xmlns="" xmlns:a16="http://schemas.microsoft.com/office/drawing/2014/main" id="{4F6E31C9-EA86-7592-64EA-D1D447BD5BC8}"/>
                  </a:ext>
                </a:extLst>
              </p:cNvPr>
              <p:cNvPicPr>
                <a:picLocks noChangeAspect="1"/>
              </p:cNvPicPr>
              <p:nvPr/>
            </p:nvPicPr>
            <p:blipFill>
              <a:blip r:embed="rId2" cstate="print"/>
              <a:stretch>
                <a:fillRect/>
              </a:stretch>
            </p:blipFill>
            <p:spPr>
              <a:xfrm>
                <a:off x="11779599" y="6821530"/>
                <a:ext cx="5761905" cy="2761905"/>
              </a:xfrm>
              <a:prstGeom prst="rect">
                <a:avLst/>
              </a:prstGeom>
            </p:spPr>
          </p:pic>
        </p:grpSp>
        <p:sp>
          <p:nvSpPr>
            <p:cNvPr id="33" name="TextBox 32">
              <a:extLst>
                <a:ext uri="{FF2B5EF4-FFF2-40B4-BE49-F238E27FC236}">
                  <a16:creationId xmlns="" xmlns:a16="http://schemas.microsoft.com/office/drawing/2014/main" id="{D12316A4-F30A-D443-5E42-51D96B61F812}"/>
                </a:ext>
              </a:extLst>
            </p:cNvPr>
            <p:cNvSpPr txBox="1"/>
            <p:nvPr/>
          </p:nvSpPr>
          <p:spPr>
            <a:xfrm>
              <a:off x="10984336" y="7200900"/>
              <a:ext cx="3505200" cy="1938992"/>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황 준 하</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팀 원</a:t>
              </a:r>
              <a:endParaRPr lang="en-US" altLang="ko-KR" sz="2000" dirty="0">
                <a:latin typeface="넥슨Lv1고딕 OTF Bold" pitchFamily="50" charset="-127"/>
                <a:ea typeface="넥슨Lv1고딕 OTF Bold" pitchFamily="50" charset="-127"/>
              </a:endParaRPr>
            </a:p>
            <a:p>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데이터 수집 </a:t>
              </a:r>
              <a:r>
                <a:rPr lang="en-US" altLang="ko-KR" sz="2000" dirty="0">
                  <a:latin typeface="넥슨Lv1고딕 OTF Bold" pitchFamily="50" charset="-127"/>
                  <a:ea typeface="넥슨Lv1고딕 OTF Bold" pitchFamily="50" charset="-127"/>
                </a:rPr>
                <a:t>/</a:t>
              </a:r>
              <a:r>
                <a:rPr lang="ko-KR" altLang="en-US" sz="2000" dirty="0">
                  <a:latin typeface="넥슨Lv1고딕 OTF Bold" pitchFamily="50" charset="-127"/>
                  <a:ea typeface="넥슨Lv1고딕 OTF Bold" pitchFamily="50" charset="-127"/>
                </a:rPr>
                <a:t> 전처리</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질병진단 모델 구현</a:t>
              </a:r>
              <a:endParaRPr lang="en-US" altLang="ko-KR" sz="2000" dirty="0">
                <a:latin typeface="넥슨Lv1고딕 OTF Bold" pitchFamily="50" charset="-127"/>
                <a:ea typeface="넥슨Lv1고딕 OTF Bold" pitchFamily="50" charset="-127"/>
              </a:endParaRPr>
            </a:p>
          </p:txBody>
        </p:sp>
        <p:sp>
          <p:nvSpPr>
            <p:cNvPr id="34" name="타원 59">
              <a:extLst>
                <a:ext uri="{FF2B5EF4-FFF2-40B4-BE49-F238E27FC236}">
                  <a16:creationId xmlns="" xmlns:a16="http://schemas.microsoft.com/office/drawing/2014/main" id="{3ADB57EC-D747-39B8-DF13-C8E32134F873}"/>
                </a:ext>
              </a:extLst>
            </p:cNvPr>
            <p:cNvSpPr/>
            <p:nvPr/>
          </p:nvSpPr>
          <p:spPr>
            <a:xfrm>
              <a:off x="14680036" y="7199619"/>
              <a:ext cx="1371600" cy="1295400"/>
            </a:xfrm>
            <a:prstGeom prst="ellipse">
              <a:avLst/>
            </a:prstGeom>
            <a:blipFill>
              <a:blip r:embed="rId8"/>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Bold" pitchFamily="50" charset="-127"/>
                <a:ea typeface="넥슨Lv1고딕 OTF Bold" pitchFamily="50" charset="-127"/>
              </a:endParaRPr>
            </a:p>
          </p:txBody>
        </p:sp>
      </p:grpSp>
      <p:cxnSp>
        <p:nvCxnSpPr>
          <p:cNvPr id="40" name="직선 연결선 39"/>
          <p:cNvCxnSpPr>
            <a:stCxn id="15" idx="3"/>
            <a:endCxn id="35" idx="1"/>
          </p:cNvCxnSpPr>
          <p:nvPr/>
        </p:nvCxnSpPr>
        <p:spPr>
          <a:xfrm>
            <a:off x="9786942" y="8201202"/>
            <a:ext cx="1062753"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직선 연결선 42"/>
          <p:cNvCxnSpPr>
            <a:stCxn id="25" idx="2"/>
            <a:endCxn id="35" idx="0"/>
          </p:cNvCxnSpPr>
          <p:nvPr/>
        </p:nvCxnSpPr>
        <p:spPr>
          <a:xfrm rot="5400000">
            <a:off x="13562434" y="6652034"/>
            <a:ext cx="336429"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 45"/>
          <p:cNvCxnSpPr>
            <a:stCxn id="30" idx="2"/>
            <a:endCxn id="25" idx="0"/>
          </p:cNvCxnSpPr>
          <p:nvPr/>
        </p:nvCxnSpPr>
        <p:spPr>
          <a:xfrm rot="5400000">
            <a:off x="13587470" y="3578736"/>
            <a:ext cx="286357"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직선 연결선 48"/>
          <p:cNvCxnSpPr>
            <a:stCxn id="10" idx="2"/>
            <a:endCxn id="20" idx="0"/>
          </p:cNvCxnSpPr>
          <p:nvPr/>
        </p:nvCxnSpPr>
        <p:spPr>
          <a:xfrm rot="5400000">
            <a:off x="6762812" y="3578736"/>
            <a:ext cx="286357"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직선 연결선 51"/>
          <p:cNvCxnSpPr>
            <a:stCxn id="20" idx="2"/>
            <a:endCxn id="15" idx="0"/>
          </p:cNvCxnSpPr>
          <p:nvPr/>
        </p:nvCxnSpPr>
        <p:spPr>
          <a:xfrm rot="5400000">
            <a:off x="6737776" y="6652034"/>
            <a:ext cx="336429"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 xmlns:a16="http://schemas.microsoft.com/office/drawing/2014/main" id="{8869738B-5116-AD36-EDAD-3D22CB5B5D8F}"/>
              </a:ext>
            </a:extLst>
          </p:cNvPr>
          <p:cNvSpPr txBox="1"/>
          <p:nvPr/>
        </p:nvSpPr>
        <p:spPr>
          <a:xfrm>
            <a:off x="13032432" y="9693507"/>
            <a:ext cx="4541252"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Google images - </a:t>
            </a:r>
            <a:r>
              <a:rPr lang="ko-KR" altLang="en-US" sz="1400" dirty="0">
                <a:latin typeface="넥슨Lv1고딕 OTF Bold" pitchFamily="50" charset="-127"/>
                <a:ea typeface="넥슨Lv1고딕 OTF Bold" pitchFamily="50" charset="-127"/>
              </a:rPr>
              <a:t>블리자드 엔터테인먼트</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03.</a:t>
            </a:r>
          </a:p>
          <a:p>
            <a:r>
              <a:rPr lang="ko-KR" altLang="en-US" sz="4000" dirty="0">
                <a:solidFill>
                  <a:srgbClr val="000000"/>
                </a:solidFill>
                <a:latin typeface="넥슨Lv1고딕 OTF Bold" pitchFamily="50" charset="-127"/>
                <a:ea typeface="넥슨Lv1고딕 OTF Bold" pitchFamily="50" charset="-127"/>
              </a:rPr>
              <a:t>데이터 베이스</a:t>
            </a:r>
            <a:endParaRPr lang="en-US" sz="4000" dirty="0">
              <a:latin typeface="넥슨Lv1고딕 OTF Bold" pitchFamily="50" charset="-127"/>
              <a:ea typeface="넥슨Lv1고딕 OTF Bold" pitchFamily="50" charset="-127"/>
            </a:endParaRPr>
          </a:p>
        </p:txBody>
      </p:sp>
      <p:grpSp>
        <p:nvGrpSpPr>
          <p:cNvPr id="74" name="Group 8">
            <a:extLst>
              <a:ext uri="{FF2B5EF4-FFF2-40B4-BE49-F238E27FC236}">
                <a16:creationId xmlns="" xmlns:a16="http://schemas.microsoft.com/office/drawing/2014/main" id="{8445CAA6-3A50-056B-B53F-C1A8BD316095}"/>
              </a:ext>
            </a:extLst>
          </p:cNvPr>
          <p:cNvGrpSpPr>
            <a:grpSpLocks noChangeAspect="1"/>
          </p:cNvGrpSpPr>
          <p:nvPr/>
        </p:nvGrpSpPr>
        <p:grpSpPr>
          <a:xfrm>
            <a:off x="4786282" y="4839508"/>
            <a:ext cx="4623821" cy="1800000"/>
            <a:chOff x="5741282" y="3723196"/>
            <a:chExt cx="7094752" cy="2761905"/>
          </a:xfrm>
        </p:grpSpPr>
        <p:grpSp>
          <p:nvGrpSpPr>
            <p:cNvPr id="75" name="그룹 1004">
              <a:extLst>
                <a:ext uri="{FF2B5EF4-FFF2-40B4-BE49-F238E27FC236}">
                  <a16:creationId xmlns="" xmlns:a16="http://schemas.microsoft.com/office/drawing/2014/main" id="{988B6A07-CB1A-B4AF-6965-B44AD0167D50}"/>
                </a:ext>
              </a:extLst>
            </p:cNvPr>
            <p:cNvGrpSpPr/>
            <p:nvPr/>
          </p:nvGrpSpPr>
          <p:grpSpPr>
            <a:xfrm>
              <a:off x="5741282" y="3723196"/>
              <a:ext cx="5761905" cy="2761905"/>
              <a:chOff x="5741282" y="3723196"/>
              <a:chExt cx="5761905" cy="2761905"/>
            </a:xfrm>
          </p:grpSpPr>
          <p:pic>
            <p:nvPicPr>
              <p:cNvPr id="79" name="Object 14">
                <a:extLst>
                  <a:ext uri="{FF2B5EF4-FFF2-40B4-BE49-F238E27FC236}">
                    <a16:creationId xmlns="" xmlns:a16="http://schemas.microsoft.com/office/drawing/2014/main" id="{898277D6-3A83-C365-1C3F-2D7EED84591B}"/>
                  </a:ext>
                </a:extLst>
              </p:cNvPr>
              <p:cNvPicPr>
                <a:picLocks noChangeAspect="1"/>
              </p:cNvPicPr>
              <p:nvPr/>
            </p:nvPicPr>
            <p:blipFill>
              <a:blip r:embed="rId2" cstate="print"/>
              <a:stretch>
                <a:fillRect/>
              </a:stretch>
            </p:blipFill>
            <p:spPr>
              <a:xfrm>
                <a:off x="5741282" y="3723196"/>
                <a:ext cx="5761905" cy="2761905"/>
              </a:xfrm>
              <a:prstGeom prst="rect">
                <a:avLst/>
              </a:prstGeom>
            </p:spPr>
          </p:pic>
        </p:grpSp>
        <p:sp>
          <p:nvSpPr>
            <p:cNvPr id="76" name="Object 33">
              <a:extLst>
                <a:ext uri="{FF2B5EF4-FFF2-40B4-BE49-F238E27FC236}">
                  <a16:creationId xmlns="" xmlns:a16="http://schemas.microsoft.com/office/drawing/2014/main" id="{C5D4B5AE-2C08-E2C8-D22E-61255352D4C9}"/>
                </a:ext>
              </a:extLst>
            </p:cNvPr>
            <p:cNvSpPr txBox="1"/>
            <p:nvPr/>
          </p:nvSpPr>
          <p:spPr>
            <a:xfrm>
              <a:off x="6217619" y="4161651"/>
              <a:ext cx="6618415" cy="1794549"/>
            </a:xfrm>
            <a:prstGeom prst="rect">
              <a:avLst/>
            </a:prstGeom>
            <a:noFill/>
          </p:spPr>
          <p:txBody>
            <a:bodyPr wrap="square" rtlCol="0" anchor="t">
              <a:spAutoFit/>
            </a:bodyPr>
            <a:lstStyle/>
            <a:p>
              <a:r>
                <a:rPr lang="ko-KR" altLang="en-US" sz="3000" kern="0" spc="-100" dirty="0">
                  <a:solidFill>
                    <a:srgbClr val="000000"/>
                  </a:solidFill>
                  <a:latin typeface="넥슨Lv1고딕 OTF Bold" pitchFamily="50" charset="-127"/>
                  <a:ea typeface="넥슨Lv1고딕 OTF Bold" pitchFamily="50" charset="-127"/>
                  <a:cs typeface="NEXON Lv1 Gothic OTF" pitchFamily="34" charset="0"/>
                </a:rPr>
                <a:t>환경 데이터</a:t>
              </a:r>
              <a:endParaRPr lang="en-US" sz="30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sz="4000" b="1" kern="0" spc="-200" dirty="0">
                  <a:solidFill>
                    <a:srgbClr val="000000"/>
                  </a:solidFill>
                  <a:latin typeface="넥슨Lv1고딕 OTF Bold" pitchFamily="50" charset="-127"/>
                  <a:ea typeface="넥슨Lv1고딕 OTF Bold" pitchFamily="50" charset="-127"/>
                  <a:cs typeface="NEXON Lv1 Gothic OTF" pitchFamily="34" charset="0"/>
                </a:rPr>
                <a:t>3,446</a:t>
              </a:r>
              <a:r>
                <a:rPr 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grpSp>
          <p:nvGrpSpPr>
            <p:cNvPr id="77" name="그룹 1010">
              <a:extLst>
                <a:ext uri="{FF2B5EF4-FFF2-40B4-BE49-F238E27FC236}">
                  <a16:creationId xmlns="" xmlns:a16="http://schemas.microsoft.com/office/drawing/2014/main" id="{A15ABB07-3A1B-8306-EBE5-0F60D4BB9237}"/>
                </a:ext>
              </a:extLst>
            </p:cNvPr>
            <p:cNvGrpSpPr/>
            <p:nvPr/>
          </p:nvGrpSpPr>
          <p:grpSpPr>
            <a:xfrm>
              <a:off x="9468153" y="4205659"/>
              <a:ext cx="1600200" cy="1600200"/>
              <a:chOff x="9510557" y="4286312"/>
              <a:chExt cx="1339774" cy="1342417"/>
            </a:xfrm>
          </p:grpSpPr>
          <p:pic>
            <p:nvPicPr>
              <p:cNvPr id="78" name="Object 34">
                <a:extLst>
                  <a:ext uri="{FF2B5EF4-FFF2-40B4-BE49-F238E27FC236}">
                    <a16:creationId xmlns="" xmlns:a16="http://schemas.microsoft.com/office/drawing/2014/main" id="{3FFF6F32-46F3-C387-9FDF-246BACDB2CE0}"/>
                  </a:ext>
                </a:extLst>
              </p:cNvPr>
              <p:cNvPicPr>
                <a:picLocks noChangeAspect="1"/>
              </p:cNvPicPr>
              <p:nvPr/>
            </p:nvPicPr>
            <p:blipFill>
              <a:blip r:embed="rId3" cstate="print"/>
              <a:stretch>
                <a:fillRect/>
              </a:stretch>
            </p:blipFill>
            <p:spPr>
              <a:xfrm>
                <a:off x="9510557" y="4286312"/>
                <a:ext cx="1339774" cy="1342417"/>
              </a:xfrm>
              <a:prstGeom prst="rect">
                <a:avLst/>
              </a:prstGeom>
              <a:ln>
                <a:noFill/>
              </a:ln>
              <a:effectLst>
                <a:outerShdw blurRad="292100" dist="139700" dir="2700000" algn="tl" rotWithShape="0">
                  <a:srgbClr val="333333">
                    <a:alpha val="65000"/>
                  </a:srgbClr>
                </a:outerShdw>
              </a:effectLst>
            </p:spPr>
          </p:pic>
        </p:grpSp>
      </p:grpSp>
      <p:grpSp>
        <p:nvGrpSpPr>
          <p:cNvPr id="80" name="Group 24">
            <a:extLst>
              <a:ext uri="{FF2B5EF4-FFF2-40B4-BE49-F238E27FC236}">
                <a16:creationId xmlns="" xmlns:a16="http://schemas.microsoft.com/office/drawing/2014/main" id="{B8E1BD4A-B826-CF0D-3A58-631A8B5EC68D}"/>
              </a:ext>
            </a:extLst>
          </p:cNvPr>
          <p:cNvGrpSpPr>
            <a:grpSpLocks noChangeAspect="1"/>
          </p:cNvGrpSpPr>
          <p:nvPr/>
        </p:nvGrpSpPr>
        <p:grpSpPr>
          <a:xfrm>
            <a:off x="11287141" y="7035845"/>
            <a:ext cx="4599131" cy="1800001"/>
            <a:chOff x="11779599" y="6821530"/>
            <a:chExt cx="7056868" cy="2761905"/>
          </a:xfrm>
        </p:grpSpPr>
        <p:grpSp>
          <p:nvGrpSpPr>
            <p:cNvPr id="81" name="그룹 1006">
              <a:extLst>
                <a:ext uri="{FF2B5EF4-FFF2-40B4-BE49-F238E27FC236}">
                  <a16:creationId xmlns="" xmlns:a16="http://schemas.microsoft.com/office/drawing/2014/main" id="{6A6DC61D-B3EF-66F9-0C37-6710E07E9438}"/>
                </a:ext>
              </a:extLst>
            </p:cNvPr>
            <p:cNvGrpSpPr/>
            <p:nvPr/>
          </p:nvGrpSpPr>
          <p:grpSpPr>
            <a:xfrm>
              <a:off x="11779599" y="6821530"/>
              <a:ext cx="5761905" cy="2761905"/>
              <a:chOff x="11779599" y="6821530"/>
              <a:chExt cx="5761905" cy="2761905"/>
            </a:xfrm>
          </p:grpSpPr>
          <p:pic>
            <p:nvPicPr>
              <p:cNvPr id="84" name="Object 20">
                <a:extLst>
                  <a:ext uri="{FF2B5EF4-FFF2-40B4-BE49-F238E27FC236}">
                    <a16:creationId xmlns="" xmlns:a16="http://schemas.microsoft.com/office/drawing/2014/main" id="{62F690F0-7F7B-B601-F530-FC15109A3CCD}"/>
                  </a:ext>
                </a:extLst>
              </p:cNvPr>
              <p:cNvPicPr>
                <a:picLocks noChangeAspect="1"/>
              </p:cNvPicPr>
              <p:nvPr/>
            </p:nvPicPr>
            <p:blipFill>
              <a:blip r:embed="rId2" cstate="print"/>
              <a:stretch>
                <a:fillRect/>
              </a:stretch>
            </p:blipFill>
            <p:spPr>
              <a:xfrm>
                <a:off x="11779599" y="6821530"/>
                <a:ext cx="5761905" cy="2761905"/>
              </a:xfrm>
              <a:prstGeom prst="rect">
                <a:avLst/>
              </a:prstGeom>
            </p:spPr>
          </p:pic>
        </p:grpSp>
        <p:sp>
          <p:nvSpPr>
            <p:cNvPr id="82" name="Object 49">
              <a:extLst>
                <a:ext uri="{FF2B5EF4-FFF2-40B4-BE49-F238E27FC236}">
                  <a16:creationId xmlns="" xmlns:a16="http://schemas.microsoft.com/office/drawing/2014/main" id="{0EA4E827-044D-91E7-D6AE-2A6A9BA5CC7F}"/>
                </a:ext>
              </a:extLst>
            </p:cNvPr>
            <p:cNvSpPr txBox="1"/>
            <p:nvPr/>
          </p:nvSpPr>
          <p:spPr>
            <a:xfrm>
              <a:off x="12218053" y="7096734"/>
              <a:ext cx="6618414" cy="2266798"/>
            </a:xfrm>
            <a:prstGeom prst="rect">
              <a:avLst/>
            </a:prstGeom>
            <a:noFill/>
          </p:spPr>
          <p:txBody>
            <a:bodyPr wrap="square" rtlCol="0" anchor="t">
              <a:spAutoFit/>
            </a:bodyPr>
            <a:lstStyle/>
            <a:p>
              <a:r>
                <a:rPr lang="ko-KR" altLang="en-US" sz="2500" kern="0" spc="-100" dirty="0">
                  <a:solidFill>
                    <a:srgbClr val="000000"/>
                  </a:solidFill>
                  <a:latin typeface="넥슨Lv1고딕 OTF Bold" pitchFamily="50" charset="-127"/>
                  <a:ea typeface="넥슨Lv1고딕 OTF Bold" pitchFamily="50" charset="-127"/>
                  <a:cs typeface="NEXON Lv1 Gothic OTF" pitchFamily="34" charset="0"/>
                </a:rPr>
                <a:t>이미지가 </a:t>
              </a:r>
              <a:endParaRPr lang="en-US" altLang="ko-KR" sz="2500" kern="0" spc="-100" dirty="0">
                <a:solidFill>
                  <a:srgbClr val="000000"/>
                </a:solidFill>
                <a:latin typeface="넥슨Lv1고딕 OTF Bold" pitchFamily="50" charset="-127"/>
                <a:ea typeface="넥슨Lv1고딕 OTF Bold" pitchFamily="50" charset="-127"/>
                <a:cs typeface="NEXON Lv1 Gothic OTF" pitchFamily="34" charset="0"/>
              </a:endParaRPr>
            </a:p>
            <a:p>
              <a:r>
                <a:rPr lang="ko-KR" altLang="en-US" sz="2500" kern="0" spc="-100" dirty="0">
                  <a:solidFill>
                    <a:srgbClr val="000000"/>
                  </a:solidFill>
                  <a:latin typeface="넥슨Lv1고딕 OTF Bold" pitchFamily="50" charset="-127"/>
                  <a:ea typeface="넥슨Lv1고딕 OTF Bold" pitchFamily="50" charset="-127"/>
                  <a:cs typeface="NEXON Lv1 Gothic OTF" pitchFamily="34" charset="0"/>
                </a:rPr>
                <a:t>가진 생체 정보</a:t>
              </a:r>
              <a:endParaRPr lang="en-US" sz="25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altLang="ko-KR" sz="4000" b="1" kern="0" spc="-200" dirty="0">
                  <a:solidFill>
                    <a:srgbClr val="000000"/>
                  </a:solidFill>
                  <a:latin typeface="넥슨Lv1고딕 OTF Bold" pitchFamily="50" charset="-127"/>
                  <a:ea typeface="넥슨Lv1고딕 OTF Bold" pitchFamily="50" charset="-127"/>
                  <a:cs typeface="NEXON Lv1 Gothic OTF" pitchFamily="34" charset="0"/>
                </a:rPr>
                <a:t>34,506</a:t>
              </a:r>
              <a:r>
                <a:rPr lang="ko-KR" alt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pic>
          <p:nvPicPr>
            <p:cNvPr id="83" name="Picture 4" descr="스마트 팜 - 무료 농업 및 원예개 아이콘">
              <a:extLst>
                <a:ext uri="{FF2B5EF4-FFF2-40B4-BE49-F238E27FC236}">
                  <a16:creationId xmlns="" xmlns:a16="http://schemas.microsoft.com/office/drawing/2014/main" id="{63D073FB-C881-A292-4F40-A1CD3DBCDD7D}"/>
                </a:ext>
              </a:extLst>
            </p:cNvPr>
            <p:cNvPicPr>
              <a:picLocks noChangeAspect="1" noChangeArrowheads="1"/>
            </p:cNvPicPr>
            <p:nvPr/>
          </p:nvPicPr>
          <p:blipFill>
            <a:blip r:embed="rId4" cstate="print"/>
            <a:srcRect/>
            <a:stretch>
              <a:fillRect/>
            </a:stretch>
          </p:blipFill>
          <p:spPr bwMode="auto">
            <a:xfrm>
              <a:off x="15620997" y="7315961"/>
              <a:ext cx="1676400" cy="1676399"/>
            </a:xfrm>
            <a:prstGeom prst="rect">
              <a:avLst/>
            </a:prstGeom>
            <a:noFill/>
          </p:spPr>
        </p:pic>
      </p:grpSp>
      <p:grpSp>
        <p:nvGrpSpPr>
          <p:cNvPr id="85" name="Group 29">
            <a:extLst>
              <a:ext uri="{FF2B5EF4-FFF2-40B4-BE49-F238E27FC236}">
                <a16:creationId xmlns="" xmlns:a16="http://schemas.microsoft.com/office/drawing/2014/main" id="{D2C74AA4-494F-9E3B-97E4-7AED7672A353}"/>
              </a:ext>
            </a:extLst>
          </p:cNvPr>
          <p:cNvGrpSpPr>
            <a:grpSpLocks noChangeAspect="1"/>
          </p:cNvGrpSpPr>
          <p:nvPr/>
        </p:nvGrpSpPr>
        <p:grpSpPr>
          <a:xfrm>
            <a:off x="4786282" y="2643170"/>
            <a:ext cx="4599133" cy="1800000"/>
            <a:chOff x="5741282" y="674934"/>
            <a:chExt cx="7056871" cy="2761905"/>
          </a:xfrm>
        </p:grpSpPr>
        <p:grpSp>
          <p:nvGrpSpPr>
            <p:cNvPr id="86" name="그룹 1002">
              <a:extLst>
                <a:ext uri="{FF2B5EF4-FFF2-40B4-BE49-F238E27FC236}">
                  <a16:creationId xmlns="" xmlns:a16="http://schemas.microsoft.com/office/drawing/2014/main" id="{E72401D0-0066-2DE6-5523-A69C44A2CDCD}"/>
                </a:ext>
              </a:extLst>
            </p:cNvPr>
            <p:cNvGrpSpPr/>
            <p:nvPr/>
          </p:nvGrpSpPr>
          <p:grpSpPr>
            <a:xfrm>
              <a:off x="5741282" y="674934"/>
              <a:ext cx="5761905" cy="2761905"/>
              <a:chOff x="5741282" y="674934"/>
              <a:chExt cx="5761905" cy="2761905"/>
            </a:xfrm>
          </p:grpSpPr>
          <p:pic>
            <p:nvPicPr>
              <p:cNvPr id="89" name="Object 8">
                <a:extLst>
                  <a:ext uri="{FF2B5EF4-FFF2-40B4-BE49-F238E27FC236}">
                    <a16:creationId xmlns="" xmlns:a16="http://schemas.microsoft.com/office/drawing/2014/main" id="{79C15831-FD78-B2D2-2FB5-2DBE897D3CF3}"/>
                  </a:ext>
                </a:extLst>
              </p:cNvPr>
              <p:cNvPicPr>
                <a:picLocks noChangeAspect="1"/>
              </p:cNvPicPr>
              <p:nvPr/>
            </p:nvPicPr>
            <p:blipFill>
              <a:blip r:embed="rId2" cstate="print"/>
              <a:stretch>
                <a:fillRect/>
              </a:stretch>
            </p:blipFill>
            <p:spPr>
              <a:xfrm>
                <a:off x="5741282" y="674934"/>
                <a:ext cx="5761905" cy="2761905"/>
              </a:xfrm>
              <a:prstGeom prst="rect">
                <a:avLst/>
              </a:prstGeom>
            </p:spPr>
          </p:pic>
        </p:grpSp>
        <p:sp>
          <p:nvSpPr>
            <p:cNvPr id="87" name="Object 26">
              <a:extLst>
                <a:ext uri="{FF2B5EF4-FFF2-40B4-BE49-F238E27FC236}">
                  <a16:creationId xmlns="" xmlns:a16="http://schemas.microsoft.com/office/drawing/2014/main" id="{4B168DEA-B0C7-4915-09DE-78B63824F703}"/>
                </a:ext>
              </a:extLst>
            </p:cNvPr>
            <p:cNvSpPr txBox="1"/>
            <p:nvPr/>
          </p:nvSpPr>
          <p:spPr>
            <a:xfrm>
              <a:off x="6179737" y="1200138"/>
              <a:ext cx="6618416" cy="1794549"/>
            </a:xfrm>
            <a:prstGeom prst="rect">
              <a:avLst/>
            </a:prstGeom>
            <a:noFill/>
          </p:spPr>
          <p:txBody>
            <a:bodyPr wrap="square" rtlCol="0" anchor="t">
              <a:spAutoFit/>
            </a:bodyPr>
            <a:lstStyle/>
            <a:p>
              <a:r>
                <a:rPr lang="ko-KR" altLang="en-US" sz="3000" kern="0" spc="-100" dirty="0" err="1">
                  <a:solidFill>
                    <a:srgbClr val="000000"/>
                  </a:solidFill>
                  <a:latin typeface="넥슨Lv1고딕 OTF Bold" pitchFamily="50" charset="-127"/>
                  <a:ea typeface="넥슨Lv1고딕 OTF Bold" pitchFamily="50" charset="-127"/>
                  <a:cs typeface="NEXON Lv1 Gothic OTF" pitchFamily="34" charset="0"/>
                </a:rPr>
                <a:t>급액</a:t>
              </a:r>
              <a:r>
                <a:rPr lang="ko-KR" altLang="en-US" sz="3000" kern="0" spc="-100" dirty="0">
                  <a:solidFill>
                    <a:srgbClr val="000000"/>
                  </a:solidFill>
                  <a:latin typeface="넥슨Lv1고딕 OTF Bold" pitchFamily="50" charset="-127"/>
                  <a:ea typeface="넥슨Lv1고딕 OTF Bold" pitchFamily="50" charset="-127"/>
                  <a:cs typeface="NEXON Lv1 Gothic OTF" pitchFamily="34" charset="0"/>
                </a:rPr>
                <a:t> 데이터</a:t>
              </a:r>
              <a:endParaRPr lang="en-US" sz="30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sz="4000" b="1" kern="0" spc="-200" dirty="0">
                  <a:solidFill>
                    <a:srgbClr val="000000"/>
                  </a:solidFill>
                  <a:latin typeface="넥슨Lv1고딕 OTF Bold" pitchFamily="50" charset="-127"/>
                  <a:ea typeface="넥슨Lv1고딕 OTF Bold" pitchFamily="50" charset="-127"/>
                  <a:cs typeface="NEXON Lv1 Gothic OTF" pitchFamily="34" charset="0"/>
                </a:rPr>
                <a:t>3,446</a:t>
              </a:r>
              <a:r>
                <a:rPr 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pic>
          <p:nvPicPr>
            <p:cNvPr id="88" name="Picture 6" descr="스마트 팜 - 무료 전자개 아이콘">
              <a:extLst>
                <a:ext uri="{FF2B5EF4-FFF2-40B4-BE49-F238E27FC236}">
                  <a16:creationId xmlns="" xmlns:a16="http://schemas.microsoft.com/office/drawing/2014/main" id="{40AC313D-9F4D-2EC5-55C7-FC5B78C57FBD}"/>
                </a:ext>
              </a:extLst>
            </p:cNvPr>
            <p:cNvPicPr>
              <a:picLocks noChangeAspect="1" noChangeArrowheads="1"/>
            </p:cNvPicPr>
            <p:nvPr/>
          </p:nvPicPr>
          <p:blipFill>
            <a:blip r:embed="rId5" cstate="print"/>
            <a:srcRect/>
            <a:stretch>
              <a:fillRect/>
            </a:stretch>
          </p:blipFill>
          <p:spPr bwMode="auto">
            <a:xfrm>
              <a:off x="9529904" y="1190812"/>
              <a:ext cx="1673131" cy="1676400"/>
            </a:xfrm>
            <a:prstGeom prst="rect">
              <a:avLst/>
            </a:prstGeom>
            <a:noFill/>
          </p:spPr>
        </p:pic>
      </p:grpSp>
      <p:grpSp>
        <p:nvGrpSpPr>
          <p:cNvPr id="90" name="Group 53">
            <a:extLst>
              <a:ext uri="{FF2B5EF4-FFF2-40B4-BE49-F238E27FC236}">
                <a16:creationId xmlns="" xmlns:a16="http://schemas.microsoft.com/office/drawing/2014/main" id="{D5B7851A-B747-5C53-C86B-016461279AFD}"/>
              </a:ext>
            </a:extLst>
          </p:cNvPr>
          <p:cNvGrpSpPr>
            <a:grpSpLocks noChangeAspect="1"/>
          </p:cNvGrpSpPr>
          <p:nvPr/>
        </p:nvGrpSpPr>
        <p:grpSpPr>
          <a:xfrm>
            <a:off x="4786282" y="7035846"/>
            <a:ext cx="4623821" cy="1800001"/>
            <a:chOff x="5741282" y="6821530"/>
            <a:chExt cx="7094752" cy="2761905"/>
          </a:xfrm>
        </p:grpSpPr>
        <p:grpSp>
          <p:nvGrpSpPr>
            <p:cNvPr id="91" name="그룹 1003">
              <a:extLst>
                <a:ext uri="{FF2B5EF4-FFF2-40B4-BE49-F238E27FC236}">
                  <a16:creationId xmlns="" xmlns:a16="http://schemas.microsoft.com/office/drawing/2014/main" id="{DE5A706D-1882-9E40-64DC-1F0F808DD995}"/>
                </a:ext>
              </a:extLst>
            </p:cNvPr>
            <p:cNvGrpSpPr/>
            <p:nvPr/>
          </p:nvGrpSpPr>
          <p:grpSpPr>
            <a:xfrm>
              <a:off x="5741282" y="6821530"/>
              <a:ext cx="5761905" cy="2761905"/>
              <a:chOff x="5741282" y="6821530"/>
              <a:chExt cx="5761905" cy="2761905"/>
            </a:xfrm>
          </p:grpSpPr>
          <p:pic>
            <p:nvPicPr>
              <p:cNvPr id="94" name="Object 11">
                <a:extLst>
                  <a:ext uri="{FF2B5EF4-FFF2-40B4-BE49-F238E27FC236}">
                    <a16:creationId xmlns="" xmlns:a16="http://schemas.microsoft.com/office/drawing/2014/main" id="{526AD18F-D98F-CBE8-E48D-F1A3700CBE0C}"/>
                  </a:ext>
                </a:extLst>
              </p:cNvPr>
              <p:cNvPicPr>
                <a:picLocks noChangeAspect="1"/>
              </p:cNvPicPr>
              <p:nvPr/>
            </p:nvPicPr>
            <p:blipFill>
              <a:blip r:embed="rId2" cstate="print"/>
              <a:stretch>
                <a:fillRect/>
              </a:stretch>
            </p:blipFill>
            <p:spPr>
              <a:xfrm>
                <a:off x="5741282" y="6821530"/>
                <a:ext cx="5761905" cy="2761905"/>
              </a:xfrm>
              <a:prstGeom prst="rect">
                <a:avLst/>
              </a:prstGeom>
            </p:spPr>
          </p:pic>
        </p:grpSp>
        <p:sp>
          <p:nvSpPr>
            <p:cNvPr id="92" name="Object 37">
              <a:extLst>
                <a:ext uri="{FF2B5EF4-FFF2-40B4-BE49-F238E27FC236}">
                  <a16:creationId xmlns="" xmlns:a16="http://schemas.microsoft.com/office/drawing/2014/main" id="{68057B75-5780-8F6A-5915-FEB239B7E826}"/>
                </a:ext>
              </a:extLst>
            </p:cNvPr>
            <p:cNvSpPr txBox="1"/>
            <p:nvPr/>
          </p:nvSpPr>
          <p:spPr>
            <a:xfrm>
              <a:off x="6217619" y="7384846"/>
              <a:ext cx="6618415" cy="1794548"/>
            </a:xfrm>
            <a:prstGeom prst="rect">
              <a:avLst/>
            </a:prstGeom>
            <a:noFill/>
          </p:spPr>
          <p:txBody>
            <a:bodyPr wrap="square" rtlCol="0" anchor="t">
              <a:spAutoFit/>
            </a:bodyPr>
            <a:lstStyle/>
            <a:p>
              <a:r>
                <a:rPr lang="ko-KR" altLang="en-US" sz="3000" kern="0" spc="-100" dirty="0">
                  <a:solidFill>
                    <a:srgbClr val="000000"/>
                  </a:solidFill>
                  <a:latin typeface="넥슨Lv1고딕 OTF Bold" pitchFamily="50" charset="-127"/>
                  <a:ea typeface="넥슨Lv1고딕 OTF Bold" pitchFamily="50" charset="-127"/>
                  <a:cs typeface="NEXON Lv1 Gothic OTF" pitchFamily="34" charset="0"/>
                </a:rPr>
                <a:t>이미지 정보</a:t>
              </a:r>
              <a:endParaRPr lang="en-US" sz="30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altLang="ko-KR" sz="4000" b="1" kern="0" spc="-200" dirty="0">
                  <a:solidFill>
                    <a:srgbClr val="000000"/>
                  </a:solidFill>
                  <a:latin typeface="넥슨Lv1고딕 OTF Bold" pitchFamily="50" charset="-127"/>
                  <a:ea typeface="넥슨Lv1고딕 OTF Bold" pitchFamily="50" charset="-127"/>
                  <a:cs typeface="NEXON Lv1 Gothic OTF" pitchFamily="34" charset="0"/>
                </a:rPr>
                <a:t>34,506</a:t>
              </a:r>
              <a:r>
                <a:rPr lang="ko-KR" alt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pic>
          <p:nvPicPr>
            <p:cNvPr id="93" name="Picture 8" descr="스마트 팜 - 무료 농업 및 원예개 아이콘">
              <a:extLst>
                <a:ext uri="{FF2B5EF4-FFF2-40B4-BE49-F238E27FC236}">
                  <a16:creationId xmlns="" xmlns:a16="http://schemas.microsoft.com/office/drawing/2014/main" id="{82DFA45E-39C3-8DF1-D62A-4E5FB14807FA}"/>
                </a:ext>
              </a:extLst>
            </p:cNvPr>
            <p:cNvPicPr>
              <a:picLocks noChangeAspect="1" noChangeArrowheads="1"/>
            </p:cNvPicPr>
            <p:nvPr/>
          </p:nvPicPr>
          <p:blipFill>
            <a:blip r:embed="rId6"/>
            <a:srcRect/>
            <a:stretch>
              <a:fillRect/>
            </a:stretch>
          </p:blipFill>
          <p:spPr bwMode="auto">
            <a:xfrm>
              <a:off x="9707216" y="7359966"/>
              <a:ext cx="1600200" cy="1600201"/>
            </a:xfrm>
            <a:prstGeom prst="rect">
              <a:avLst/>
            </a:prstGeom>
            <a:noFill/>
          </p:spPr>
        </p:pic>
      </p:grpSp>
      <p:grpSp>
        <p:nvGrpSpPr>
          <p:cNvPr id="95" name="Group 58">
            <a:extLst>
              <a:ext uri="{FF2B5EF4-FFF2-40B4-BE49-F238E27FC236}">
                <a16:creationId xmlns="" xmlns:a16="http://schemas.microsoft.com/office/drawing/2014/main" id="{4695E7DD-CE39-EBCF-CE84-EB6CE785B0FA}"/>
              </a:ext>
            </a:extLst>
          </p:cNvPr>
          <p:cNvGrpSpPr>
            <a:grpSpLocks noChangeAspect="1"/>
          </p:cNvGrpSpPr>
          <p:nvPr/>
        </p:nvGrpSpPr>
        <p:grpSpPr>
          <a:xfrm>
            <a:off x="11287141" y="2643170"/>
            <a:ext cx="4572032" cy="1800000"/>
            <a:chOff x="11779598" y="674934"/>
            <a:chExt cx="7015286" cy="2761905"/>
          </a:xfrm>
        </p:grpSpPr>
        <p:grpSp>
          <p:nvGrpSpPr>
            <p:cNvPr id="96" name="그룹 1005">
              <a:extLst>
                <a:ext uri="{FF2B5EF4-FFF2-40B4-BE49-F238E27FC236}">
                  <a16:creationId xmlns="" xmlns:a16="http://schemas.microsoft.com/office/drawing/2014/main" id="{91E16844-A18A-E206-C4D7-DC8B52395DC0}"/>
                </a:ext>
              </a:extLst>
            </p:cNvPr>
            <p:cNvGrpSpPr/>
            <p:nvPr/>
          </p:nvGrpSpPr>
          <p:grpSpPr>
            <a:xfrm>
              <a:off x="11779598" y="674934"/>
              <a:ext cx="5761905" cy="2761905"/>
              <a:chOff x="11779598" y="674934"/>
              <a:chExt cx="5761905" cy="2761905"/>
            </a:xfrm>
          </p:grpSpPr>
          <p:pic>
            <p:nvPicPr>
              <p:cNvPr id="99" name="Object 17">
                <a:extLst>
                  <a:ext uri="{FF2B5EF4-FFF2-40B4-BE49-F238E27FC236}">
                    <a16:creationId xmlns="" xmlns:a16="http://schemas.microsoft.com/office/drawing/2014/main" id="{F0D44560-0A31-CA78-A0A2-631257A6DDD1}"/>
                  </a:ext>
                </a:extLst>
              </p:cNvPr>
              <p:cNvPicPr>
                <a:picLocks noChangeAspect="1"/>
              </p:cNvPicPr>
              <p:nvPr/>
            </p:nvPicPr>
            <p:blipFill>
              <a:blip r:embed="rId2" cstate="print"/>
              <a:stretch>
                <a:fillRect/>
              </a:stretch>
            </p:blipFill>
            <p:spPr>
              <a:xfrm>
                <a:off x="11779598" y="674934"/>
                <a:ext cx="5761905" cy="2761905"/>
              </a:xfrm>
              <a:prstGeom prst="rect">
                <a:avLst/>
              </a:prstGeom>
            </p:spPr>
          </p:pic>
        </p:grpSp>
        <p:sp>
          <p:nvSpPr>
            <p:cNvPr id="97" name="Object 41">
              <a:extLst>
                <a:ext uri="{FF2B5EF4-FFF2-40B4-BE49-F238E27FC236}">
                  <a16:creationId xmlns="" xmlns:a16="http://schemas.microsoft.com/office/drawing/2014/main" id="{C5F4B8D5-0618-6562-2A7F-DEE5DC5FB3F8}"/>
                </a:ext>
              </a:extLst>
            </p:cNvPr>
            <p:cNvSpPr txBox="1"/>
            <p:nvPr/>
          </p:nvSpPr>
          <p:spPr>
            <a:xfrm>
              <a:off x="12176471" y="1182276"/>
              <a:ext cx="6618413" cy="1794549"/>
            </a:xfrm>
            <a:prstGeom prst="rect">
              <a:avLst/>
            </a:prstGeom>
            <a:noFill/>
          </p:spPr>
          <p:txBody>
            <a:bodyPr wrap="square" rtlCol="0" anchor="t">
              <a:spAutoFit/>
            </a:bodyPr>
            <a:lstStyle/>
            <a:p>
              <a:r>
                <a:rPr lang="ko-KR" altLang="en-US" sz="3000" kern="0" spc="-100" dirty="0">
                  <a:solidFill>
                    <a:srgbClr val="000000"/>
                  </a:solidFill>
                  <a:latin typeface="넥슨Lv1고딕 OTF Bold" pitchFamily="50" charset="-127"/>
                  <a:ea typeface="넥슨Lv1고딕 OTF Bold" pitchFamily="50" charset="-127"/>
                  <a:cs typeface="NEXON Lv1 Gothic OTF" pitchFamily="34" charset="0"/>
                </a:rPr>
                <a:t>배액 데이터</a:t>
              </a:r>
              <a:endParaRPr lang="en-US" sz="30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sz="4000" b="1" kern="0" spc="-200" dirty="0">
                  <a:solidFill>
                    <a:srgbClr val="000000"/>
                  </a:solidFill>
                  <a:latin typeface="넥슨Lv1고딕 OTF Bold" pitchFamily="50" charset="-127"/>
                  <a:ea typeface="넥슨Lv1고딕 OTF Bold" pitchFamily="50" charset="-127"/>
                  <a:cs typeface="NEXON Lv1 Gothic OTF Bold" pitchFamily="34" charset="0"/>
                </a:rPr>
                <a:t>3,446</a:t>
              </a:r>
              <a:r>
                <a:rPr 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pic>
          <p:nvPicPr>
            <p:cNvPr id="98" name="Picture 10" descr="스마트 팜 - 무료 농업 및 원예개 아이콘">
              <a:extLst>
                <a:ext uri="{FF2B5EF4-FFF2-40B4-BE49-F238E27FC236}">
                  <a16:creationId xmlns="" xmlns:a16="http://schemas.microsoft.com/office/drawing/2014/main" id="{096CD650-1217-B256-A639-18B6713EFB6F}"/>
                </a:ext>
              </a:extLst>
            </p:cNvPr>
            <p:cNvPicPr>
              <a:picLocks noChangeAspect="1" noChangeArrowheads="1"/>
            </p:cNvPicPr>
            <p:nvPr/>
          </p:nvPicPr>
          <p:blipFill>
            <a:blip r:embed="rId7" cstate="print"/>
            <a:srcRect/>
            <a:stretch>
              <a:fillRect/>
            </a:stretch>
          </p:blipFill>
          <p:spPr bwMode="auto">
            <a:xfrm>
              <a:off x="15616083" y="1233597"/>
              <a:ext cx="1523999" cy="1524001"/>
            </a:xfrm>
            <a:prstGeom prst="rect">
              <a:avLst/>
            </a:prstGeom>
            <a:noFill/>
          </p:spPr>
        </p:pic>
      </p:grpSp>
      <p:grpSp>
        <p:nvGrpSpPr>
          <p:cNvPr id="100" name="Group 63">
            <a:extLst>
              <a:ext uri="{FF2B5EF4-FFF2-40B4-BE49-F238E27FC236}">
                <a16:creationId xmlns="" xmlns:a16="http://schemas.microsoft.com/office/drawing/2014/main" id="{F8F915C0-CA8B-1215-ECC9-6E197DAD75D5}"/>
              </a:ext>
            </a:extLst>
          </p:cNvPr>
          <p:cNvGrpSpPr>
            <a:grpSpLocks noChangeAspect="1"/>
          </p:cNvGrpSpPr>
          <p:nvPr/>
        </p:nvGrpSpPr>
        <p:grpSpPr>
          <a:xfrm>
            <a:off x="11287141" y="4839507"/>
            <a:ext cx="4286280" cy="1800000"/>
            <a:chOff x="11779599" y="3723196"/>
            <a:chExt cx="6576833" cy="2761905"/>
          </a:xfrm>
        </p:grpSpPr>
        <p:grpSp>
          <p:nvGrpSpPr>
            <p:cNvPr id="101" name="그룹 1007">
              <a:extLst>
                <a:ext uri="{FF2B5EF4-FFF2-40B4-BE49-F238E27FC236}">
                  <a16:creationId xmlns="" xmlns:a16="http://schemas.microsoft.com/office/drawing/2014/main" id="{885BE655-5E4D-C24F-6D99-4CDF71DE86BD}"/>
                </a:ext>
              </a:extLst>
            </p:cNvPr>
            <p:cNvGrpSpPr/>
            <p:nvPr/>
          </p:nvGrpSpPr>
          <p:grpSpPr>
            <a:xfrm>
              <a:off x="11779599" y="3723196"/>
              <a:ext cx="5761905" cy="2761905"/>
              <a:chOff x="11779599" y="3723196"/>
              <a:chExt cx="5761905" cy="2761905"/>
            </a:xfrm>
          </p:grpSpPr>
          <p:pic>
            <p:nvPicPr>
              <p:cNvPr id="104" name="Object 23">
                <a:extLst>
                  <a:ext uri="{FF2B5EF4-FFF2-40B4-BE49-F238E27FC236}">
                    <a16:creationId xmlns="" xmlns:a16="http://schemas.microsoft.com/office/drawing/2014/main" id="{5B3CB08E-2DE0-7EB6-EB26-3D7B31C4086B}"/>
                  </a:ext>
                </a:extLst>
              </p:cNvPr>
              <p:cNvPicPr>
                <a:picLocks noChangeAspect="1"/>
              </p:cNvPicPr>
              <p:nvPr/>
            </p:nvPicPr>
            <p:blipFill>
              <a:blip r:embed="rId2" cstate="print"/>
              <a:stretch>
                <a:fillRect/>
              </a:stretch>
            </p:blipFill>
            <p:spPr>
              <a:xfrm>
                <a:off x="11779599" y="3723196"/>
                <a:ext cx="5761905" cy="2761905"/>
              </a:xfrm>
              <a:prstGeom prst="rect">
                <a:avLst/>
              </a:prstGeom>
            </p:spPr>
          </p:pic>
        </p:grpSp>
        <p:sp>
          <p:nvSpPr>
            <p:cNvPr id="102" name="Object 45">
              <a:extLst>
                <a:ext uri="{FF2B5EF4-FFF2-40B4-BE49-F238E27FC236}">
                  <a16:creationId xmlns="" xmlns:a16="http://schemas.microsoft.com/office/drawing/2014/main" id="{49B9846B-CAEF-A5A0-E43C-3000AEECFE06}"/>
                </a:ext>
              </a:extLst>
            </p:cNvPr>
            <p:cNvSpPr txBox="1"/>
            <p:nvPr/>
          </p:nvSpPr>
          <p:spPr>
            <a:xfrm>
              <a:off x="12108441" y="3977515"/>
              <a:ext cx="6247991" cy="2266800"/>
            </a:xfrm>
            <a:prstGeom prst="rect">
              <a:avLst/>
            </a:prstGeom>
            <a:noFill/>
          </p:spPr>
          <p:txBody>
            <a:bodyPr wrap="square" rtlCol="0" anchor="t">
              <a:spAutoFit/>
            </a:bodyPr>
            <a:lstStyle/>
            <a:p>
              <a:r>
                <a:rPr lang="ko-KR" altLang="en-US" sz="2500" kern="0" spc="-100" dirty="0" err="1">
                  <a:solidFill>
                    <a:srgbClr val="000000"/>
                  </a:solidFill>
                  <a:latin typeface="넥슨Lv1고딕 OTF Bold" pitchFamily="50" charset="-127"/>
                  <a:ea typeface="넥슨Lv1고딕 OTF Bold" pitchFamily="50" charset="-127"/>
                  <a:cs typeface="NEXON Lv1 Gothic OTF" pitchFamily="34" charset="0"/>
                </a:rPr>
                <a:t>급액</a:t>
              </a:r>
              <a:r>
                <a:rPr lang="en-US" altLang="ko-KR" sz="2500" kern="0" spc="-100" dirty="0">
                  <a:solidFill>
                    <a:srgbClr val="000000"/>
                  </a:solidFill>
                  <a:latin typeface="넥슨Lv1고딕 OTF Bold" pitchFamily="50" charset="-127"/>
                  <a:ea typeface="넥슨Lv1고딕 OTF Bold" pitchFamily="50" charset="-127"/>
                  <a:cs typeface="NEXON Lv1 Gothic OTF" pitchFamily="34" charset="0"/>
                </a:rPr>
                <a:t>,</a:t>
              </a:r>
              <a:r>
                <a:rPr lang="ko-KR" altLang="en-US" sz="2500" kern="0" spc="-100" dirty="0">
                  <a:solidFill>
                    <a:srgbClr val="000000"/>
                  </a:solidFill>
                  <a:latin typeface="넥슨Lv1고딕 OTF Bold" pitchFamily="50" charset="-127"/>
                  <a:ea typeface="넥슨Lv1고딕 OTF Bold" pitchFamily="50" charset="-127"/>
                  <a:cs typeface="NEXON Lv1 Gothic OTF" pitchFamily="34" charset="0"/>
                </a:rPr>
                <a:t> 배액</a:t>
              </a:r>
              <a:endParaRPr lang="en-US" altLang="ko-KR" sz="2500" kern="0" spc="-100" dirty="0">
                <a:solidFill>
                  <a:srgbClr val="000000"/>
                </a:solidFill>
                <a:latin typeface="넥슨Lv1고딕 OTF Bold" pitchFamily="50" charset="-127"/>
                <a:ea typeface="넥슨Lv1고딕 OTF Bold" pitchFamily="50" charset="-127"/>
                <a:cs typeface="NEXON Lv1 Gothic OTF" pitchFamily="34" charset="0"/>
              </a:endParaRPr>
            </a:p>
            <a:p>
              <a:r>
                <a:rPr lang="ko-KR" altLang="en-US" sz="2500" kern="0" spc="-100" dirty="0">
                  <a:solidFill>
                    <a:srgbClr val="000000"/>
                  </a:solidFill>
                  <a:latin typeface="넥슨Lv1고딕 OTF Bold" pitchFamily="50" charset="-127"/>
                  <a:ea typeface="넥슨Lv1고딕 OTF Bold" pitchFamily="50" charset="-127"/>
                  <a:cs typeface="NEXON Lv1 Gothic OTF" pitchFamily="34" charset="0"/>
                </a:rPr>
                <a:t>제외한 데이터</a:t>
              </a:r>
              <a:endParaRPr lang="en-US" sz="2500" kern="0" spc="-100" dirty="0">
                <a:solidFill>
                  <a:srgbClr val="000000"/>
                </a:solidFill>
                <a:latin typeface="넥슨Lv1고딕 OTF Bold" pitchFamily="50" charset="-127"/>
                <a:ea typeface="넥슨Lv1고딕 OTF Bold" pitchFamily="50" charset="-127"/>
                <a:cs typeface="NEXON Lv1 Gothic OTF" pitchFamily="34" charset="0"/>
              </a:endParaRPr>
            </a:p>
            <a:p>
              <a:r>
                <a:rPr lang="en-US" altLang="ko-KR" sz="4000" b="1" kern="0" spc="-200" dirty="0">
                  <a:solidFill>
                    <a:srgbClr val="000000"/>
                  </a:solidFill>
                  <a:latin typeface="넥슨Lv1고딕 OTF Bold" pitchFamily="50" charset="-127"/>
                  <a:ea typeface="넥슨Lv1고딕 OTF Bold" pitchFamily="50" charset="-127"/>
                  <a:cs typeface="NEXON Lv1 Gothic OTF" pitchFamily="34" charset="0"/>
                </a:rPr>
                <a:t>3,446</a:t>
              </a:r>
              <a:r>
                <a:rPr lang="ko-KR" altLang="en-US" sz="4000" kern="0" spc="-100" dirty="0">
                  <a:solidFill>
                    <a:srgbClr val="000000"/>
                  </a:solidFill>
                  <a:latin typeface="넥슨Lv1고딕 OTF Bold" pitchFamily="50" charset="-127"/>
                  <a:ea typeface="넥슨Lv1고딕 OTF Bold" pitchFamily="50" charset="-127"/>
                  <a:cs typeface="NEXON Lv1 Gothic OTF" pitchFamily="34" charset="0"/>
                </a:rPr>
                <a:t>개</a:t>
              </a:r>
              <a:endParaRPr lang="en-US" sz="4000" dirty="0">
                <a:latin typeface="넥슨Lv1고딕 OTF Bold" pitchFamily="50" charset="-127"/>
                <a:ea typeface="넥슨Lv1고딕 OTF Bold" pitchFamily="50" charset="-127"/>
              </a:endParaRPr>
            </a:p>
          </p:txBody>
        </p:sp>
        <p:pic>
          <p:nvPicPr>
            <p:cNvPr id="103" name="Picture 12" descr="스마트 팜 - 무료 농업 및 원예개 아이콘">
              <a:extLst>
                <a:ext uri="{FF2B5EF4-FFF2-40B4-BE49-F238E27FC236}">
                  <a16:creationId xmlns="" xmlns:a16="http://schemas.microsoft.com/office/drawing/2014/main" id="{DA06B8CD-F596-CF94-A99D-E8E753DAFDD4}"/>
                </a:ext>
              </a:extLst>
            </p:cNvPr>
            <p:cNvPicPr>
              <a:picLocks noChangeAspect="1" noChangeArrowheads="1"/>
            </p:cNvPicPr>
            <p:nvPr/>
          </p:nvPicPr>
          <p:blipFill>
            <a:blip r:embed="rId8"/>
            <a:srcRect/>
            <a:stretch>
              <a:fillRect/>
            </a:stretch>
          </p:blipFill>
          <p:spPr bwMode="auto">
            <a:xfrm>
              <a:off x="15355269" y="4120088"/>
              <a:ext cx="1905000" cy="1904999"/>
            </a:xfrm>
            <a:prstGeom prst="rect">
              <a:avLst/>
            </a:prstGeom>
            <a:noFill/>
          </p:spPr>
        </p:pic>
      </p:grpSp>
      <p:sp>
        <p:nvSpPr>
          <p:cNvPr id="34" name="TextBox 33">
            <a:extLst>
              <a:ext uri="{FF2B5EF4-FFF2-40B4-BE49-F238E27FC236}">
                <a16:creationId xmlns="" xmlns:a16="http://schemas.microsoft.com/office/drawing/2014/main" id="{4EC1BA16-B20B-197D-BAFB-A0AAEC5EF05F}"/>
              </a:ext>
            </a:extLst>
          </p:cNvPr>
          <p:cNvSpPr txBox="1"/>
          <p:nvPr/>
        </p:nvSpPr>
        <p:spPr>
          <a:xfrm>
            <a:off x="3428960" y="1138454"/>
            <a:ext cx="13858972" cy="938719"/>
          </a:xfrm>
          <a:prstGeom prst="rect">
            <a:avLst/>
          </a:prstGeom>
          <a:noFill/>
        </p:spPr>
        <p:txBody>
          <a:bodyPr wrap="square" rtlCol="0">
            <a:spAutoFit/>
          </a:bodyPr>
          <a:lstStyle/>
          <a:p>
            <a:pPr algn="ctr"/>
            <a:r>
              <a:rPr lang="en-US" altLang="ko-KR" sz="5400" dirty="0">
                <a:latin typeface="나눔스퀘어 Bold" pitchFamily="50" charset="-127"/>
                <a:ea typeface="나눔스퀘어 Bold" pitchFamily="50" charset="-127"/>
              </a:rPr>
              <a:t>Maria DB </a:t>
            </a:r>
            <a:r>
              <a:rPr lang="ko-KR" altLang="en-US" sz="5400" dirty="0">
                <a:latin typeface="나눔스퀘어 Bold" pitchFamily="50" charset="-127"/>
                <a:ea typeface="나눔스퀘어 Bold" pitchFamily="50" charset="-127"/>
              </a:rPr>
              <a:t>구축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확인</a:t>
            </a:r>
            <a:endParaRPr lang="en-US" altLang="ko-KR" sz="2500" dirty="0">
              <a:latin typeface="넥슨Lv1고딕 OTF Bold" pitchFamily="50" charset="-127"/>
              <a:ea typeface="넥슨Lv1고딕 OTF Bold" pitchFamily="50" charset="-127"/>
            </a:endParaRPr>
          </a:p>
        </p:txBody>
      </p:sp>
      <p:sp>
        <p:nvSpPr>
          <p:cNvPr id="6" name="TextBox 5">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Raw </a:t>
            </a:r>
            <a:r>
              <a:rPr lang="ko-KR" altLang="en-US" sz="4000" dirty="0">
                <a:latin typeface="넥슨Lv1고딕 OTF Bold" pitchFamily="50" charset="-127"/>
                <a:ea typeface="넥슨Lv1고딕 OTF Bold" pitchFamily="50" charset="-127"/>
              </a:rPr>
              <a:t>데이터 확인</a:t>
            </a:r>
            <a:endParaRPr lang="ko-KR" altLang="en-US" sz="3000" dirty="0">
              <a:latin typeface="넥슨Lv1고딕 OTF Bold" pitchFamily="50" charset="-127"/>
              <a:ea typeface="넥슨Lv1고딕 OTF Bold" pitchFamily="50" charset="-127"/>
            </a:endParaRPr>
          </a:p>
        </p:txBody>
      </p:sp>
      <p:pic>
        <p:nvPicPr>
          <p:cNvPr id="9" name="Picture 2">
            <a:extLst>
              <a:ext uri="{FF2B5EF4-FFF2-40B4-BE49-F238E27FC236}">
                <a16:creationId xmlns="" xmlns:a16="http://schemas.microsoft.com/office/drawing/2014/main" id="{04D700E1-FB2E-941D-949E-72F45FE61215}"/>
              </a:ext>
            </a:extLst>
          </p:cNvPr>
          <p:cNvPicPr>
            <a:picLocks noChangeAspect="1" noChangeArrowheads="1"/>
          </p:cNvPicPr>
          <p:nvPr/>
        </p:nvPicPr>
        <p:blipFill>
          <a:blip r:embed="rId2"/>
          <a:srcRect/>
          <a:stretch>
            <a:fillRect/>
          </a:stretch>
        </p:blipFill>
        <p:spPr bwMode="auto">
          <a:xfrm>
            <a:off x="5072034" y="2571732"/>
            <a:ext cx="7589274" cy="990600"/>
          </a:xfrm>
          <a:prstGeom prst="rect">
            <a:avLst/>
          </a:prstGeom>
          <a:noFill/>
          <a:ln w="9525">
            <a:noFill/>
            <a:miter lim="800000"/>
            <a:headEnd/>
            <a:tailEnd/>
          </a:ln>
          <a:effectLst/>
        </p:spPr>
      </p:pic>
      <p:sp>
        <p:nvSpPr>
          <p:cNvPr id="10" name="Object 21">
            <a:extLst>
              <a:ext uri="{FF2B5EF4-FFF2-40B4-BE49-F238E27FC236}">
                <a16:creationId xmlns="" xmlns:a16="http://schemas.microsoft.com/office/drawing/2014/main" id="{CB64B061-0DDE-F0F9-CE1E-0C55E5A5F3C5}"/>
              </a:ext>
            </a:extLst>
          </p:cNvPr>
          <p:cNvSpPr txBox="1"/>
          <p:nvPr/>
        </p:nvSpPr>
        <p:spPr>
          <a:xfrm>
            <a:off x="4088576" y="2232048"/>
            <a:ext cx="7599160" cy="553998"/>
          </a:xfrm>
          <a:prstGeom prst="rect">
            <a:avLst/>
          </a:prstGeom>
          <a:noFill/>
        </p:spPr>
        <p:txBody>
          <a:bodyPr wrap="square" rtlCol="0" anchor="t">
            <a:spAutoFit/>
          </a:bodyPr>
          <a:lstStyle/>
          <a:p>
            <a:r>
              <a:rPr lang="ko-KR" altLang="en-US" sz="3000" dirty="0">
                <a:solidFill>
                  <a:srgbClr val="000000"/>
                </a:solidFill>
                <a:latin typeface="넥슨Lv1고딕 OTF Bold" pitchFamily="50" charset="-127"/>
                <a:ea typeface="넥슨Lv1고딕 OTF Bold" pitchFamily="50" charset="-127"/>
                <a:cs typeface="NEXON Lv1 Gothic OTF" pitchFamily="34" charset="0"/>
              </a:rPr>
              <a:t>데이터 구성</a:t>
            </a:r>
            <a:endParaRPr lang="en-US" sz="3000" dirty="0">
              <a:latin typeface="넥슨Lv1고딕 OTF Bold" pitchFamily="50" charset="-127"/>
              <a:ea typeface="넥슨Lv1고딕 OTF Bold" pitchFamily="50" charset="-127"/>
            </a:endParaRPr>
          </a:p>
        </p:txBody>
      </p:sp>
      <p:grpSp>
        <p:nvGrpSpPr>
          <p:cNvPr id="25" name="그룹 24"/>
          <p:cNvGrpSpPr/>
          <p:nvPr/>
        </p:nvGrpSpPr>
        <p:grpSpPr>
          <a:xfrm>
            <a:off x="5072034" y="3571864"/>
            <a:ext cx="8553448" cy="4005298"/>
            <a:chOff x="5236346" y="4064006"/>
            <a:chExt cx="8839200" cy="4114800"/>
          </a:xfrm>
        </p:grpSpPr>
        <p:sp>
          <p:nvSpPr>
            <p:cNvPr id="11" name="모서리가 둥근 직사각형 44">
              <a:extLst>
                <a:ext uri="{FF2B5EF4-FFF2-40B4-BE49-F238E27FC236}">
                  <a16:creationId xmlns="" xmlns:a16="http://schemas.microsoft.com/office/drawing/2014/main" id="{BFB0B040-639C-8A56-1902-77D474BED0EC}"/>
                </a:ext>
              </a:extLst>
            </p:cNvPr>
            <p:cNvSpPr/>
            <p:nvPr/>
          </p:nvSpPr>
          <p:spPr>
            <a:xfrm>
              <a:off x="5236346" y="4064006"/>
              <a:ext cx="8839200" cy="4114800"/>
            </a:xfrm>
            <a:prstGeom prst="roundRect">
              <a:avLst>
                <a:gd name="adj" fmla="val 8797"/>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bject 21">
              <a:extLst>
                <a:ext uri="{FF2B5EF4-FFF2-40B4-BE49-F238E27FC236}">
                  <a16:creationId xmlns="" xmlns:a16="http://schemas.microsoft.com/office/drawing/2014/main" id="{AEF1C840-2FEE-A011-CD62-685E0ADA4681}"/>
                </a:ext>
              </a:extLst>
            </p:cNvPr>
            <p:cNvSpPr txBox="1"/>
            <p:nvPr/>
          </p:nvSpPr>
          <p:spPr>
            <a:xfrm>
              <a:off x="6646046" y="7550096"/>
              <a:ext cx="6019800" cy="400110"/>
            </a:xfrm>
            <a:prstGeom prst="rect">
              <a:avLst/>
            </a:prstGeom>
            <a:noFill/>
          </p:spPr>
          <p:txBody>
            <a:bodyPr wrap="square" rtlCol="0" anchor="t">
              <a:spAutoFit/>
            </a:bodyPr>
            <a:lstStyle/>
            <a:p>
              <a:pPr algn="ctr"/>
              <a:r>
                <a:rPr lang="en-US" sz="2000" b="1" dirty="0">
                  <a:latin typeface="넥슨Lv1고딕 OTF Bold" pitchFamily="50" charset="-127"/>
                  <a:ea typeface="넥슨Lv1고딕 OTF Bold" pitchFamily="50" charset="-127"/>
                </a:rPr>
                <a:t>01_(</a:t>
              </a:r>
              <a:r>
                <a:rPr lang="ko-KR" altLang="en-US" sz="2000" b="1" dirty="0" err="1">
                  <a:latin typeface="넥슨Lv1고딕 OTF Bold" pitchFamily="50" charset="-127"/>
                  <a:ea typeface="넥슨Lv1고딕 OTF Bold" pitchFamily="50" charset="-127"/>
                </a:rPr>
                <a:t>함수율저울</a:t>
              </a:r>
              <a:r>
                <a:rPr lang="en-US" altLang="ko-KR" sz="2000" b="1" dirty="0">
                  <a:latin typeface="넥슨Lv1고딕 OTF Bold" pitchFamily="50" charset="-127"/>
                  <a:ea typeface="넥슨Lv1고딕 OTF Bold" pitchFamily="50" charset="-127"/>
                </a:rPr>
                <a:t>, </a:t>
              </a:r>
              <a:r>
                <a:rPr lang="ko-KR" altLang="en-US" sz="2000" b="1" dirty="0" err="1">
                  <a:latin typeface="넥슨Lv1고딕 OTF Bold" pitchFamily="50" charset="-127"/>
                  <a:ea typeface="넥슨Lv1고딕 OTF Bold" pitchFamily="50" charset="-127"/>
                </a:rPr>
                <a:t>열화상센서</a:t>
              </a:r>
              <a:r>
                <a:rPr lang="en-US" altLang="ko-KR" sz="2000" b="1" dirty="0">
                  <a:latin typeface="넥슨Lv1고딕 OTF Bold" pitchFamily="50" charset="-127"/>
                  <a:ea typeface="넥슨Lv1고딕 OTF Bold" pitchFamily="50" charset="-127"/>
                </a:rPr>
                <a:t>, </a:t>
              </a:r>
              <a:r>
                <a:rPr lang="ko-KR" altLang="en-US" sz="2000" b="1" dirty="0">
                  <a:latin typeface="넥슨Lv1고딕 OTF Bold" pitchFamily="50" charset="-127"/>
                  <a:ea typeface="넥슨Lv1고딕 OTF Bold" pitchFamily="50" charset="-127"/>
                </a:rPr>
                <a:t>작물환경센서</a:t>
              </a:r>
              <a:r>
                <a:rPr lang="en-US" altLang="ko-KR" sz="2000" b="1" dirty="0">
                  <a:latin typeface="넥슨Lv1고딕 OTF Bold" pitchFamily="50" charset="-127"/>
                  <a:ea typeface="넥슨Lv1고딕 OTF Bold" pitchFamily="50" charset="-127"/>
                </a:rPr>
                <a:t>)</a:t>
              </a:r>
              <a:endParaRPr lang="en-US" sz="2000" b="1" dirty="0">
                <a:latin typeface="넥슨Lv1고딕 OTF Bold" pitchFamily="50" charset="-127"/>
                <a:ea typeface="넥슨Lv1고딕 OTF Bold" pitchFamily="50" charset="-127"/>
              </a:endParaRPr>
            </a:p>
          </p:txBody>
        </p:sp>
        <p:sp>
          <p:nvSpPr>
            <p:cNvPr id="13" name="Object 21">
              <a:extLst>
                <a:ext uri="{FF2B5EF4-FFF2-40B4-BE49-F238E27FC236}">
                  <a16:creationId xmlns="" xmlns:a16="http://schemas.microsoft.com/office/drawing/2014/main" id="{DB106AFF-C86B-EECC-C678-79E3E9FA0E65}"/>
                </a:ext>
              </a:extLst>
            </p:cNvPr>
            <p:cNvSpPr txBox="1"/>
            <p:nvPr/>
          </p:nvSpPr>
          <p:spPr>
            <a:xfrm>
              <a:off x="7865246" y="5721296"/>
              <a:ext cx="3581400" cy="400110"/>
            </a:xfrm>
            <a:prstGeom prst="rect">
              <a:avLst/>
            </a:prstGeom>
            <a:noFill/>
          </p:spPr>
          <p:txBody>
            <a:bodyPr wrap="square" rtlCol="0" anchor="t">
              <a:spAutoFit/>
            </a:bodyPr>
            <a:lstStyle/>
            <a:p>
              <a:pPr algn="ctr"/>
              <a:r>
                <a:rPr lang="en-US" sz="2000" b="1" dirty="0">
                  <a:solidFill>
                    <a:srgbClr val="000000"/>
                  </a:solidFill>
                  <a:latin typeface="넥슨Lv1고딕 OTF Bold" pitchFamily="50" charset="-127"/>
                  <a:ea typeface="넥슨Lv1고딕 OTF Bold" pitchFamily="50" charset="-127"/>
                </a:rPr>
                <a:t>00_(</a:t>
              </a:r>
              <a:r>
                <a:rPr lang="ko-KR" altLang="en-US" sz="2000" b="1" dirty="0">
                  <a:solidFill>
                    <a:srgbClr val="000000"/>
                  </a:solidFill>
                  <a:latin typeface="넥슨Lv1고딕 OTF Bold" pitchFamily="50" charset="-127"/>
                  <a:ea typeface="넥슨Lv1고딕 OTF Bold" pitchFamily="50" charset="-127"/>
                </a:rPr>
                <a:t>환경제어기</a:t>
              </a:r>
              <a:r>
                <a:rPr lang="en-US" altLang="ko-KR" sz="2000" b="1" dirty="0">
                  <a:solidFill>
                    <a:srgbClr val="000000"/>
                  </a:solidFill>
                  <a:latin typeface="넥슨Lv1고딕 OTF Bold" pitchFamily="50" charset="-127"/>
                  <a:ea typeface="넥슨Lv1고딕 OTF Bold" pitchFamily="50" charset="-127"/>
                </a:rPr>
                <a:t>, </a:t>
              </a:r>
              <a:r>
                <a:rPr lang="ko-KR" altLang="en-US" sz="2000" b="1" dirty="0" err="1">
                  <a:solidFill>
                    <a:srgbClr val="000000"/>
                  </a:solidFill>
                  <a:latin typeface="넥슨Lv1고딕 OTF Bold" pitchFamily="50" charset="-127"/>
                  <a:ea typeface="넥슨Lv1고딕 OTF Bold" pitchFamily="50" charset="-127"/>
                </a:rPr>
                <a:t>양액기</a:t>
              </a:r>
              <a:r>
                <a:rPr lang="en-US" altLang="ko-KR" sz="2000" b="1" dirty="0">
                  <a:solidFill>
                    <a:srgbClr val="000000"/>
                  </a:solidFill>
                  <a:latin typeface="넥슨Lv1고딕 OTF Bold" pitchFamily="50" charset="-127"/>
                  <a:ea typeface="넥슨Lv1고딕 OTF Bold" pitchFamily="50" charset="-127"/>
                </a:rPr>
                <a:t>)</a:t>
              </a:r>
              <a:endParaRPr lang="en-US" sz="2000" dirty="0">
                <a:latin typeface="넥슨Lv1고딕 OTF Bold" pitchFamily="50" charset="-127"/>
                <a:ea typeface="넥슨Lv1고딕 OTF Bold" pitchFamily="50" charset="-127"/>
              </a:endParaRPr>
            </a:p>
          </p:txBody>
        </p:sp>
        <p:pic>
          <p:nvPicPr>
            <p:cNvPr id="14" name="Picture 6">
              <a:extLst>
                <a:ext uri="{FF2B5EF4-FFF2-40B4-BE49-F238E27FC236}">
                  <a16:creationId xmlns="" xmlns:a16="http://schemas.microsoft.com/office/drawing/2014/main" id="{9A4E200A-06B2-2A02-28E1-F8C51FB7B95E}"/>
                </a:ext>
              </a:extLst>
            </p:cNvPr>
            <p:cNvPicPr>
              <a:picLocks noChangeAspect="1" noChangeArrowheads="1"/>
            </p:cNvPicPr>
            <p:nvPr/>
          </p:nvPicPr>
          <p:blipFill>
            <a:blip r:embed="rId3"/>
            <a:srcRect/>
            <a:stretch>
              <a:fillRect/>
            </a:stretch>
          </p:blipFill>
          <p:spPr bwMode="auto">
            <a:xfrm>
              <a:off x="5884046" y="6330896"/>
              <a:ext cx="7543800" cy="1181100"/>
            </a:xfrm>
            <a:prstGeom prst="rect">
              <a:avLst/>
            </a:prstGeom>
            <a:noFill/>
            <a:ln w="9525">
              <a:noFill/>
              <a:miter lim="800000"/>
              <a:headEnd/>
              <a:tailEnd/>
            </a:ln>
            <a:effectLst/>
          </p:spPr>
        </p:pic>
        <p:grpSp>
          <p:nvGrpSpPr>
            <p:cNvPr id="15" name="그룹 47">
              <a:extLst>
                <a:ext uri="{FF2B5EF4-FFF2-40B4-BE49-F238E27FC236}">
                  <a16:creationId xmlns="" xmlns:a16="http://schemas.microsoft.com/office/drawing/2014/main" id="{A41C67A9-8201-C3B1-44B8-070448E72AC4}"/>
                </a:ext>
              </a:extLst>
            </p:cNvPr>
            <p:cNvGrpSpPr/>
            <p:nvPr/>
          </p:nvGrpSpPr>
          <p:grpSpPr>
            <a:xfrm>
              <a:off x="5868965" y="4273496"/>
              <a:ext cx="7573963" cy="1371600"/>
              <a:chOff x="7315200" y="4229100"/>
              <a:chExt cx="7573963" cy="1371600"/>
            </a:xfrm>
          </p:grpSpPr>
          <p:pic>
            <p:nvPicPr>
              <p:cNvPr id="16" name="Picture 7">
                <a:extLst>
                  <a:ext uri="{FF2B5EF4-FFF2-40B4-BE49-F238E27FC236}">
                    <a16:creationId xmlns="" xmlns:a16="http://schemas.microsoft.com/office/drawing/2014/main" id="{CEB7C414-502A-EC50-CA68-7735D32B180E}"/>
                  </a:ext>
                </a:extLst>
              </p:cNvPr>
              <p:cNvPicPr>
                <a:picLocks noChangeAspect="1" noChangeArrowheads="1"/>
              </p:cNvPicPr>
              <p:nvPr/>
            </p:nvPicPr>
            <p:blipFill>
              <a:blip r:embed="rId4"/>
              <a:srcRect/>
              <a:stretch>
                <a:fillRect/>
              </a:stretch>
            </p:blipFill>
            <p:spPr bwMode="auto">
              <a:xfrm>
                <a:off x="7315200" y="4229100"/>
                <a:ext cx="7573963" cy="1371600"/>
              </a:xfrm>
              <a:prstGeom prst="rect">
                <a:avLst/>
              </a:prstGeom>
              <a:noFill/>
              <a:ln w="9525">
                <a:noFill/>
                <a:miter lim="800000"/>
                <a:headEnd/>
                <a:tailEnd/>
              </a:ln>
              <a:effectLst/>
            </p:spPr>
          </p:pic>
          <p:sp>
            <p:nvSpPr>
              <p:cNvPr id="17" name="직사각형 40">
                <a:extLst>
                  <a:ext uri="{FF2B5EF4-FFF2-40B4-BE49-F238E27FC236}">
                    <a16:creationId xmlns="" xmlns:a16="http://schemas.microsoft.com/office/drawing/2014/main" id="{CB325BFB-4E00-4F22-2277-81572DDFE8AE}"/>
                  </a:ext>
                </a:extLst>
              </p:cNvPr>
              <p:cNvSpPr/>
              <p:nvPr/>
            </p:nvSpPr>
            <p:spPr>
              <a:xfrm>
                <a:off x="8686800" y="46101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8" name="Object 21">
            <a:extLst>
              <a:ext uri="{FF2B5EF4-FFF2-40B4-BE49-F238E27FC236}">
                <a16:creationId xmlns="" xmlns:a16="http://schemas.microsoft.com/office/drawing/2014/main" id="{780D3FEB-D2BC-0A96-7E06-C6E59F3999E9}"/>
              </a:ext>
            </a:extLst>
          </p:cNvPr>
          <p:cNvSpPr txBox="1"/>
          <p:nvPr/>
        </p:nvSpPr>
        <p:spPr>
          <a:xfrm>
            <a:off x="4088576" y="7589898"/>
            <a:ext cx="11770596" cy="553998"/>
          </a:xfrm>
          <a:prstGeom prst="rect">
            <a:avLst/>
          </a:prstGeom>
          <a:noFill/>
        </p:spPr>
        <p:txBody>
          <a:bodyPr wrap="square" rtlCol="0" anchor="t">
            <a:spAutoFit/>
          </a:bodyPr>
          <a:lstStyle/>
          <a:p>
            <a:r>
              <a:rPr lang="ko-KR" altLang="en-US" sz="3000" b="1" dirty="0">
                <a:latin typeface="넥슨Lv1고딕 OTF Bold" pitchFamily="50" charset="-127"/>
                <a:ea typeface="넥슨Lv1고딕 OTF Bold" pitchFamily="50" charset="-127"/>
              </a:rPr>
              <a:t>독립변수 </a:t>
            </a:r>
            <a:r>
              <a:rPr lang="en-US" altLang="ko-KR" sz="3000" b="1" dirty="0">
                <a:latin typeface="넥슨Lv1고딕 OTF Bold" pitchFamily="50" charset="-127"/>
                <a:ea typeface="넥슨Lv1고딕 OTF Bold" pitchFamily="50" charset="-127"/>
              </a:rPr>
              <a:t>( feature )</a:t>
            </a:r>
            <a:r>
              <a:rPr lang="ko-KR" altLang="en-US" sz="3000" b="1" dirty="0">
                <a:latin typeface="넥슨Lv1고딕 OTF Bold" pitchFamily="50" charset="-127"/>
                <a:ea typeface="넥슨Lv1고딕 OTF Bold" pitchFamily="50" charset="-127"/>
              </a:rPr>
              <a:t> 선정 </a:t>
            </a:r>
            <a:r>
              <a:rPr lang="en-US" altLang="ko-KR" sz="2000" b="1" dirty="0">
                <a:solidFill>
                  <a:schemeClr val="accent1">
                    <a:lumMod val="75000"/>
                  </a:schemeClr>
                </a:solidFill>
                <a:latin typeface="넥슨Lv1고딕 OTF Bold" pitchFamily="50" charset="-127"/>
                <a:ea typeface="넥슨Lv1고딕 OTF Bold" pitchFamily="50" charset="-127"/>
              </a:rPr>
              <a:t>* </a:t>
            </a:r>
            <a:r>
              <a:rPr lang="ko-KR" altLang="en-US" sz="2000" b="1" dirty="0">
                <a:solidFill>
                  <a:schemeClr val="accent1">
                    <a:lumMod val="75000"/>
                  </a:schemeClr>
                </a:solidFill>
                <a:latin typeface="넥슨Lv1고딕 OTF Bold" pitchFamily="50" charset="-127"/>
                <a:ea typeface="넥슨Lv1고딕 OTF Bold" pitchFamily="50" charset="-127"/>
              </a:rPr>
              <a:t>농촌진흥청 </a:t>
            </a:r>
            <a:r>
              <a:rPr lang="ko-KR" altLang="en-US" sz="2000" b="1" dirty="0" err="1">
                <a:solidFill>
                  <a:schemeClr val="accent1">
                    <a:lumMod val="75000"/>
                  </a:schemeClr>
                </a:solidFill>
                <a:latin typeface="넥슨Lv1고딕 OTF Bold" pitchFamily="50" charset="-127"/>
                <a:ea typeface="넥슨Lv1고딕 OTF Bold" pitchFamily="50" charset="-127"/>
              </a:rPr>
              <a:t>생육상태별</a:t>
            </a:r>
            <a:r>
              <a:rPr lang="ko-KR" altLang="en-US" sz="2000" b="1" dirty="0">
                <a:solidFill>
                  <a:schemeClr val="accent1">
                    <a:lumMod val="75000"/>
                  </a:schemeClr>
                </a:solidFill>
                <a:latin typeface="넥슨Lv1고딕 OTF Bold" pitchFamily="50" charset="-127"/>
                <a:ea typeface="넥슨Lv1고딕 OTF Bold" pitchFamily="50" charset="-127"/>
              </a:rPr>
              <a:t> 최적환경설정 </a:t>
            </a:r>
            <a:r>
              <a:rPr lang="ko-KR" altLang="en-US" sz="2000" b="1" dirty="0" err="1">
                <a:solidFill>
                  <a:schemeClr val="accent1">
                    <a:lumMod val="75000"/>
                  </a:schemeClr>
                </a:solidFill>
                <a:latin typeface="넥슨Lv1고딕 OTF Bold" pitchFamily="50" charset="-127"/>
                <a:ea typeface="넥슨Lv1고딕 OTF Bold" pitchFamily="50" charset="-127"/>
              </a:rPr>
              <a:t>데이터셋</a:t>
            </a:r>
            <a:r>
              <a:rPr lang="ko-KR" altLang="en-US" sz="2000" b="1" dirty="0">
                <a:solidFill>
                  <a:schemeClr val="accent1">
                    <a:lumMod val="75000"/>
                  </a:schemeClr>
                </a:solidFill>
                <a:latin typeface="넥슨Lv1고딕 OTF Bold" pitchFamily="50" charset="-127"/>
                <a:ea typeface="넥슨Lv1고딕 OTF Bold" pitchFamily="50" charset="-127"/>
              </a:rPr>
              <a:t> 참고</a:t>
            </a:r>
            <a:endParaRPr lang="en-US" sz="2000" b="1" dirty="0">
              <a:solidFill>
                <a:schemeClr val="accent1">
                  <a:lumMod val="75000"/>
                </a:schemeClr>
              </a:solidFill>
              <a:latin typeface="넥슨Lv1고딕 OTF Bold" pitchFamily="50" charset="-127"/>
              <a:ea typeface="넥슨Lv1고딕 OTF Bold" pitchFamily="50" charset="-127"/>
            </a:endParaRPr>
          </a:p>
        </p:txBody>
      </p:sp>
      <p:grpSp>
        <p:nvGrpSpPr>
          <p:cNvPr id="19" name="그룹 55">
            <a:extLst>
              <a:ext uri="{FF2B5EF4-FFF2-40B4-BE49-F238E27FC236}">
                <a16:creationId xmlns="" xmlns:a16="http://schemas.microsoft.com/office/drawing/2014/main" id="{9FC7369E-58E3-2A37-9822-5408677A01E0}"/>
              </a:ext>
            </a:extLst>
          </p:cNvPr>
          <p:cNvGrpSpPr/>
          <p:nvPr/>
        </p:nvGrpSpPr>
        <p:grpSpPr>
          <a:xfrm>
            <a:off x="5124360" y="8220104"/>
            <a:ext cx="9982200" cy="1066800"/>
            <a:chOff x="6781800" y="8115300"/>
            <a:chExt cx="9982200" cy="1066800"/>
          </a:xfrm>
        </p:grpSpPr>
        <p:pic>
          <p:nvPicPr>
            <p:cNvPr id="20" name="Picture 8">
              <a:extLst>
                <a:ext uri="{FF2B5EF4-FFF2-40B4-BE49-F238E27FC236}">
                  <a16:creationId xmlns="" xmlns:a16="http://schemas.microsoft.com/office/drawing/2014/main" id="{C9D6ECE1-191A-1655-3883-85E4B32A26C2}"/>
                </a:ext>
              </a:extLst>
            </p:cNvPr>
            <p:cNvPicPr>
              <a:picLocks noChangeAspect="1" noChangeArrowheads="1"/>
            </p:cNvPicPr>
            <p:nvPr/>
          </p:nvPicPr>
          <p:blipFill>
            <a:blip r:embed="rId5"/>
            <a:srcRect t="31830" b="38462"/>
            <a:stretch>
              <a:fillRect/>
            </a:stretch>
          </p:blipFill>
          <p:spPr bwMode="auto">
            <a:xfrm>
              <a:off x="6781800" y="8115300"/>
              <a:ext cx="9982200" cy="1066800"/>
            </a:xfrm>
            <a:prstGeom prst="rect">
              <a:avLst/>
            </a:prstGeom>
            <a:noFill/>
            <a:ln w="9525">
              <a:noFill/>
              <a:miter lim="800000"/>
              <a:headEnd/>
              <a:tailEnd/>
            </a:ln>
            <a:effectLst/>
          </p:spPr>
        </p:pic>
        <p:sp>
          <p:nvSpPr>
            <p:cNvPr id="21" name="직사각형 51">
              <a:extLst>
                <a:ext uri="{FF2B5EF4-FFF2-40B4-BE49-F238E27FC236}">
                  <a16:creationId xmlns="" xmlns:a16="http://schemas.microsoft.com/office/drawing/2014/main" id="{DFF119DE-A85D-7797-DFE4-8159714446EA}"/>
                </a:ext>
              </a:extLst>
            </p:cNvPr>
            <p:cNvSpPr/>
            <p:nvPr/>
          </p:nvSpPr>
          <p:spPr>
            <a:xfrm>
              <a:off x="6858000" y="8724900"/>
              <a:ext cx="914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52">
              <a:extLst>
                <a:ext uri="{FF2B5EF4-FFF2-40B4-BE49-F238E27FC236}">
                  <a16:creationId xmlns="" xmlns:a16="http://schemas.microsoft.com/office/drawing/2014/main" id="{64C9C7C8-B091-5B2E-EE2A-FAF87DE2F553}"/>
                </a:ext>
              </a:extLst>
            </p:cNvPr>
            <p:cNvSpPr/>
            <p:nvPr/>
          </p:nvSpPr>
          <p:spPr>
            <a:xfrm>
              <a:off x="10820400" y="8724900"/>
              <a:ext cx="1066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53">
              <a:extLst>
                <a:ext uri="{FF2B5EF4-FFF2-40B4-BE49-F238E27FC236}">
                  <a16:creationId xmlns="" xmlns:a16="http://schemas.microsoft.com/office/drawing/2014/main" id="{987AE81A-F504-D370-C404-FC10DF99AE80}"/>
                </a:ext>
              </a:extLst>
            </p:cNvPr>
            <p:cNvSpPr/>
            <p:nvPr/>
          </p:nvSpPr>
          <p:spPr>
            <a:xfrm>
              <a:off x="12927874" y="8724900"/>
              <a:ext cx="788126"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54">
              <a:extLst>
                <a:ext uri="{FF2B5EF4-FFF2-40B4-BE49-F238E27FC236}">
                  <a16:creationId xmlns="" xmlns:a16="http://schemas.microsoft.com/office/drawing/2014/main" id="{44552132-68C6-8EF8-F054-853EBEA88881}"/>
                </a:ext>
              </a:extLst>
            </p:cNvPr>
            <p:cNvSpPr/>
            <p:nvPr/>
          </p:nvSpPr>
          <p:spPr>
            <a:xfrm>
              <a:off x="14478000" y="8724900"/>
              <a:ext cx="13716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6" name="TextBox 25">
            <a:extLst>
              <a:ext uri="{FF2B5EF4-FFF2-40B4-BE49-F238E27FC236}">
                <a16:creationId xmlns="" xmlns:a16="http://schemas.microsoft.com/office/drawing/2014/main" id="{F2CDBDF5-0D21-40FF-198F-3885B9EABBB2}"/>
              </a:ext>
            </a:extLst>
          </p:cNvPr>
          <p:cNvSpPr txBox="1"/>
          <p:nvPr/>
        </p:nvSpPr>
        <p:spPr>
          <a:xfrm>
            <a:off x="13787470" y="9693507"/>
            <a:ext cx="3786214"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 </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농촌진흥청</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grpSp>
        <p:nvGrpSpPr>
          <p:cNvPr id="2" name="그룹 42"/>
          <p:cNvGrpSpPr/>
          <p:nvPr/>
        </p:nvGrpSpPr>
        <p:grpSpPr>
          <a:xfrm>
            <a:off x="5214910" y="2928922"/>
            <a:ext cx="9787006" cy="6286544"/>
            <a:chOff x="7162800" y="2628900"/>
            <a:chExt cx="8839200" cy="5410200"/>
          </a:xfrm>
        </p:grpSpPr>
        <p:sp>
          <p:nvSpPr>
            <p:cNvPr id="44" name="모서리가 둥근 직사각형 43"/>
            <p:cNvSpPr/>
            <p:nvPr/>
          </p:nvSpPr>
          <p:spPr>
            <a:xfrm>
              <a:off x="7162800" y="2628900"/>
              <a:ext cx="8839200" cy="5410200"/>
            </a:xfrm>
            <a:prstGeom prst="roundRect">
              <a:avLst>
                <a:gd name="adj" fmla="val 10160"/>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Picture 3"/>
            <p:cNvPicPr>
              <a:picLocks noChangeArrowheads="1"/>
            </p:cNvPicPr>
            <p:nvPr/>
          </p:nvPicPr>
          <p:blipFill>
            <a:blip r:embed="rId2"/>
            <a:srcRect/>
            <a:stretch>
              <a:fillRect/>
            </a:stretch>
          </p:blipFill>
          <p:spPr bwMode="auto">
            <a:xfrm>
              <a:off x="8153400" y="2933700"/>
              <a:ext cx="1872000" cy="1980000"/>
            </a:xfrm>
            <a:prstGeom prst="rect">
              <a:avLst/>
            </a:prstGeom>
            <a:noFill/>
            <a:ln w="9525">
              <a:noFill/>
              <a:miter lim="800000"/>
              <a:headEnd/>
              <a:tailEnd/>
            </a:ln>
            <a:effectLst/>
          </p:spPr>
        </p:pic>
        <p:pic>
          <p:nvPicPr>
            <p:cNvPr id="46" name="Picture 4"/>
            <p:cNvPicPr>
              <a:picLocks noChangeArrowheads="1"/>
            </p:cNvPicPr>
            <p:nvPr/>
          </p:nvPicPr>
          <p:blipFill>
            <a:blip r:embed="rId3"/>
            <a:srcRect/>
            <a:stretch>
              <a:fillRect/>
            </a:stretch>
          </p:blipFill>
          <p:spPr bwMode="auto">
            <a:xfrm>
              <a:off x="10744200" y="2933700"/>
              <a:ext cx="1872000" cy="1980000"/>
            </a:xfrm>
            <a:prstGeom prst="rect">
              <a:avLst/>
            </a:prstGeom>
            <a:noFill/>
            <a:ln w="9525">
              <a:noFill/>
              <a:miter lim="800000"/>
              <a:headEnd/>
              <a:tailEnd/>
            </a:ln>
            <a:effectLst/>
          </p:spPr>
        </p:pic>
        <p:pic>
          <p:nvPicPr>
            <p:cNvPr id="47" name="Picture 6"/>
            <p:cNvPicPr>
              <a:picLocks noChangeArrowheads="1"/>
            </p:cNvPicPr>
            <p:nvPr/>
          </p:nvPicPr>
          <p:blipFill>
            <a:blip r:embed="rId4"/>
            <a:srcRect/>
            <a:stretch>
              <a:fillRect/>
            </a:stretch>
          </p:blipFill>
          <p:spPr bwMode="auto">
            <a:xfrm>
              <a:off x="8153400" y="5600700"/>
              <a:ext cx="1872000" cy="1980000"/>
            </a:xfrm>
            <a:prstGeom prst="rect">
              <a:avLst/>
            </a:prstGeom>
            <a:noFill/>
            <a:ln w="9525">
              <a:noFill/>
              <a:miter lim="800000"/>
              <a:headEnd/>
              <a:tailEnd/>
            </a:ln>
            <a:effectLst/>
          </p:spPr>
        </p:pic>
        <p:pic>
          <p:nvPicPr>
            <p:cNvPr id="48" name="Picture 9"/>
            <p:cNvPicPr>
              <a:picLocks noChangeArrowheads="1"/>
            </p:cNvPicPr>
            <p:nvPr/>
          </p:nvPicPr>
          <p:blipFill>
            <a:blip r:embed="rId5"/>
            <a:srcRect/>
            <a:stretch>
              <a:fillRect/>
            </a:stretch>
          </p:blipFill>
          <p:spPr bwMode="auto">
            <a:xfrm>
              <a:off x="13335000" y="5600700"/>
              <a:ext cx="1872000" cy="1980000"/>
            </a:xfrm>
            <a:prstGeom prst="rect">
              <a:avLst/>
            </a:prstGeom>
            <a:noFill/>
            <a:ln w="9525">
              <a:noFill/>
              <a:miter lim="800000"/>
              <a:headEnd/>
              <a:tailEnd/>
            </a:ln>
            <a:effectLst/>
          </p:spPr>
        </p:pic>
        <p:pic>
          <p:nvPicPr>
            <p:cNvPr id="49" name="Picture 5"/>
            <p:cNvPicPr>
              <a:picLocks noChangeArrowheads="1"/>
            </p:cNvPicPr>
            <p:nvPr/>
          </p:nvPicPr>
          <p:blipFill>
            <a:blip r:embed="rId6"/>
            <a:srcRect/>
            <a:stretch>
              <a:fillRect/>
            </a:stretch>
          </p:blipFill>
          <p:spPr bwMode="auto">
            <a:xfrm>
              <a:off x="13335000" y="2933700"/>
              <a:ext cx="1872000" cy="1980000"/>
            </a:xfrm>
            <a:prstGeom prst="rect">
              <a:avLst/>
            </a:prstGeom>
            <a:noFill/>
            <a:ln w="9525">
              <a:noFill/>
              <a:miter lim="800000"/>
              <a:headEnd/>
              <a:tailEnd/>
            </a:ln>
            <a:effectLst/>
          </p:spPr>
        </p:pic>
        <p:sp>
          <p:nvSpPr>
            <p:cNvPr id="50" name="Object 21"/>
            <p:cNvSpPr txBox="1"/>
            <p:nvPr/>
          </p:nvSpPr>
          <p:spPr>
            <a:xfrm>
              <a:off x="8433667" y="4991100"/>
              <a:ext cx="1295400" cy="400110"/>
            </a:xfrm>
            <a:prstGeom prst="rect">
              <a:avLst/>
            </a:prstGeom>
            <a:noFill/>
          </p:spPr>
          <p:txBody>
            <a:bodyPr wrap="square" rtlCol="0" anchor="t">
              <a:spAutoFit/>
            </a:bodyPr>
            <a:lstStyle/>
            <a:p>
              <a:pPr algn="ctr"/>
              <a:r>
                <a:rPr lang="en-US" sz="2000" b="1" dirty="0">
                  <a:solidFill>
                    <a:srgbClr val="000000"/>
                  </a:solidFill>
                  <a:latin typeface="넥슨Lv1고딕 OTF Bold" pitchFamily="50" charset="-127"/>
                  <a:ea typeface="넥슨Lv1고딕 OTF Bold" pitchFamily="50" charset="-127"/>
                </a:rPr>
                <a:t>1</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1" name="Object 21"/>
            <p:cNvSpPr txBox="1"/>
            <p:nvPr/>
          </p:nvSpPr>
          <p:spPr>
            <a:xfrm>
              <a:off x="11032500" y="49911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2</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2" name="Object 21"/>
            <p:cNvSpPr txBox="1"/>
            <p:nvPr/>
          </p:nvSpPr>
          <p:spPr>
            <a:xfrm>
              <a:off x="13623300" y="49911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3</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3" name="Object 21"/>
            <p:cNvSpPr txBox="1"/>
            <p:nvPr/>
          </p:nvSpPr>
          <p:spPr>
            <a:xfrm>
              <a:off x="8433667"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4</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4" name="Object 21"/>
            <p:cNvSpPr txBox="1"/>
            <p:nvPr/>
          </p:nvSpPr>
          <p:spPr>
            <a:xfrm>
              <a:off x="11032500"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5</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5" name="Object 21"/>
            <p:cNvSpPr txBox="1"/>
            <p:nvPr/>
          </p:nvSpPr>
          <p:spPr>
            <a:xfrm>
              <a:off x="13623300"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6</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pic>
          <p:nvPicPr>
            <p:cNvPr id="56" name="Picture 10"/>
            <p:cNvPicPr>
              <a:picLocks noChangeArrowheads="1"/>
            </p:cNvPicPr>
            <p:nvPr/>
          </p:nvPicPr>
          <p:blipFill>
            <a:blip r:embed="rId7"/>
            <a:srcRect/>
            <a:stretch>
              <a:fillRect/>
            </a:stretch>
          </p:blipFill>
          <p:spPr bwMode="auto">
            <a:xfrm>
              <a:off x="10744200" y="5600700"/>
              <a:ext cx="1872000" cy="1980000"/>
            </a:xfrm>
            <a:prstGeom prst="rect">
              <a:avLst/>
            </a:prstGeom>
            <a:noFill/>
            <a:ln w="9525">
              <a:noFill/>
              <a:miter lim="800000"/>
              <a:headEnd/>
              <a:tailEnd/>
            </a:ln>
            <a:effectLst/>
          </p:spPr>
        </p:pic>
      </p:gr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Raw </a:t>
            </a:r>
            <a:r>
              <a:rPr lang="ko-KR" altLang="en-US" sz="4000" dirty="0">
                <a:latin typeface="넥슨Lv1고딕 OTF Bold" pitchFamily="50" charset="-127"/>
                <a:ea typeface="넥슨Lv1고딕 OTF Bold" pitchFamily="50" charset="-127"/>
              </a:rPr>
              <a:t>데이터 확인</a:t>
            </a:r>
            <a:endParaRPr lang="ko-KR" altLang="en-US" sz="3000" dirty="0">
              <a:latin typeface="넥슨Lv1고딕 OTF Bold" pitchFamily="50" charset="-127"/>
              <a:ea typeface="넥슨Lv1고딕 OTF Bold" pitchFamily="50" charset="-127"/>
            </a:endParaRPr>
          </a:p>
        </p:txBody>
      </p:sp>
      <p:sp>
        <p:nvSpPr>
          <p:cNvPr id="60" name="Object 21">
            <a:extLst>
              <a:ext uri="{FF2B5EF4-FFF2-40B4-BE49-F238E27FC236}">
                <a16:creationId xmlns="" xmlns:a16="http://schemas.microsoft.com/office/drawing/2014/main" id="{CB64B061-0DDE-F0F9-CE1E-0C55E5A5F3C5}"/>
              </a:ext>
            </a:extLst>
          </p:cNvPr>
          <p:cNvSpPr txBox="1"/>
          <p:nvPr/>
        </p:nvSpPr>
        <p:spPr>
          <a:xfrm>
            <a:off x="4088576" y="2232048"/>
            <a:ext cx="7599160" cy="553998"/>
          </a:xfrm>
          <a:prstGeom prst="rect">
            <a:avLst/>
          </a:prstGeom>
          <a:noFill/>
        </p:spPr>
        <p:txBody>
          <a:bodyPr wrap="square" rtlCol="0" anchor="t">
            <a:spAutoFit/>
          </a:bodyPr>
          <a:lstStyle/>
          <a:p>
            <a:r>
              <a:rPr lang="ko-KR" altLang="en-US" sz="3000" dirty="0">
                <a:solidFill>
                  <a:srgbClr val="000000"/>
                </a:solidFill>
                <a:latin typeface="넥슨Lv1고딕 OTF Bold" pitchFamily="50" charset="-127"/>
                <a:ea typeface="넥슨Lv1고딕 OTF Bold" pitchFamily="50" charset="-127"/>
                <a:cs typeface="NEXON Lv1 Gothic OTF" pitchFamily="34" charset="0"/>
              </a:rPr>
              <a:t>독립변수</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환경데이터</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 </a:t>
            </a:r>
            <a:r>
              <a:rPr lang="ko-KR" altLang="en-US" sz="3000" dirty="0" err="1">
                <a:solidFill>
                  <a:srgbClr val="000000"/>
                </a:solidFill>
                <a:latin typeface="넥슨Lv1고딕 OTF Bold" pitchFamily="50" charset="-127"/>
                <a:ea typeface="넥슨Lv1고딕 OTF Bold" pitchFamily="50" charset="-127"/>
                <a:cs typeface="NEXON Lv1 Gothic OTF" pitchFamily="34" charset="0"/>
              </a:rPr>
              <a:t>결측치</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 확인</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a:t>
            </a:r>
            <a:endParaRPr lang="en-US" sz="3000" dirty="0">
              <a:latin typeface="넥슨Lv1고딕 OTF Bold" pitchFamily="50" charset="-127"/>
              <a:ea typeface="넥슨Lv1고딕 OTF Bold" pitchFamily="50" charset="-127"/>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grpSp>
        <p:nvGrpSpPr>
          <p:cNvPr id="2" name="그룹 42"/>
          <p:cNvGrpSpPr/>
          <p:nvPr/>
        </p:nvGrpSpPr>
        <p:grpSpPr>
          <a:xfrm>
            <a:off x="5214910" y="2928922"/>
            <a:ext cx="9787006" cy="6286544"/>
            <a:chOff x="7162800" y="2628900"/>
            <a:chExt cx="8839200" cy="5410200"/>
          </a:xfrm>
        </p:grpSpPr>
        <p:sp>
          <p:nvSpPr>
            <p:cNvPr id="44" name="모서리가 둥근 직사각형 43"/>
            <p:cNvSpPr/>
            <p:nvPr/>
          </p:nvSpPr>
          <p:spPr>
            <a:xfrm>
              <a:off x="7162800" y="2628900"/>
              <a:ext cx="8839200" cy="5410200"/>
            </a:xfrm>
            <a:prstGeom prst="roundRect">
              <a:avLst>
                <a:gd name="adj" fmla="val 10160"/>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Picture 3"/>
            <p:cNvPicPr>
              <a:picLocks noChangeArrowheads="1"/>
            </p:cNvPicPr>
            <p:nvPr/>
          </p:nvPicPr>
          <p:blipFill>
            <a:blip r:embed="rId2"/>
            <a:srcRect/>
            <a:stretch>
              <a:fillRect/>
            </a:stretch>
          </p:blipFill>
          <p:spPr bwMode="auto">
            <a:xfrm>
              <a:off x="8153400" y="2933700"/>
              <a:ext cx="1872000" cy="1980000"/>
            </a:xfrm>
            <a:prstGeom prst="rect">
              <a:avLst/>
            </a:prstGeom>
            <a:noFill/>
            <a:ln w="9525">
              <a:noFill/>
              <a:miter lim="800000"/>
              <a:headEnd/>
              <a:tailEnd/>
            </a:ln>
            <a:effectLst/>
          </p:spPr>
        </p:pic>
        <p:pic>
          <p:nvPicPr>
            <p:cNvPr id="46" name="Picture 4"/>
            <p:cNvPicPr>
              <a:picLocks noChangeArrowheads="1"/>
            </p:cNvPicPr>
            <p:nvPr/>
          </p:nvPicPr>
          <p:blipFill>
            <a:blip r:embed="rId3"/>
            <a:srcRect/>
            <a:stretch>
              <a:fillRect/>
            </a:stretch>
          </p:blipFill>
          <p:spPr bwMode="auto">
            <a:xfrm>
              <a:off x="10744200" y="2933700"/>
              <a:ext cx="1872000" cy="1980000"/>
            </a:xfrm>
            <a:prstGeom prst="rect">
              <a:avLst/>
            </a:prstGeom>
            <a:noFill/>
            <a:ln w="9525">
              <a:noFill/>
              <a:miter lim="800000"/>
              <a:headEnd/>
              <a:tailEnd/>
            </a:ln>
            <a:effectLst/>
          </p:spPr>
        </p:pic>
        <p:pic>
          <p:nvPicPr>
            <p:cNvPr id="47" name="Picture 6"/>
            <p:cNvPicPr>
              <a:picLocks noChangeArrowheads="1"/>
            </p:cNvPicPr>
            <p:nvPr/>
          </p:nvPicPr>
          <p:blipFill>
            <a:blip r:embed="rId4"/>
            <a:srcRect/>
            <a:stretch>
              <a:fillRect/>
            </a:stretch>
          </p:blipFill>
          <p:spPr bwMode="auto">
            <a:xfrm>
              <a:off x="8153400" y="5600700"/>
              <a:ext cx="1872000" cy="1980000"/>
            </a:xfrm>
            <a:prstGeom prst="rect">
              <a:avLst/>
            </a:prstGeom>
            <a:noFill/>
            <a:ln w="9525">
              <a:noFill/>
              <a:miter lim="800000"/>
              <a:headEnd/>
              <a:tailEnd/>
            </a:ln>
            <a:effectLst/>
          </p:spPr>
        </p:pic>
        <p:pic>
          <p:nvPicPr>
            <p:cNvPr id="48" name="Picture 9"/>
            <p:cNvPicPr>
              <a:picLocks noChangeArrowheads="1"/>
            </p:cNvPicPr>
            <p:nvPr/>
          </p:nvPicPr>
          <p:blipFill>
            <a:blip r:embed="rId5"/>
            <a:srcRect/>
            <a:stretch>
              <a:fillRect/>
            </a:stretch>
          </p:blipFill>
          <p:spPr bwMode="auto">
            <a:xfrm>
              <a:off x="13335000" y="5600700"/>
              <a:ext cx="1872000" cy="1980000"/>
            </a:xfrm>
            <a:prstGeom prst="rect">
              <a:avLst/>
            </a:prstGeom>
            <a:noFill/>
            <a:ln w="9525">
              <a:noFill/>
              <a:miter lim="800000"/>
              <a:headEnd/>
              <a:tailEnd/>
            </a:ln>
            <a:effectLst/>
          </p:spPr>
        </p:pic>
        <p:pic>
          <p:nvPicPr>
            <p:cNvPr id="49" name="Picture 5"/>
            <p:cNvPicPr>
              <a:picLocks noChangeArrowheads="1"/>
            </p:cNvPicPr>
            <p:nvPr/>
          </p:nvPicPr>
          <p:blipFill>
            <a:blip r:embed="rId6"/>
            <a:srcRect/>
            <a:stretch>
              <a:fillRect/>
            </a:stretch>
          </p:blipFill>
          <p:spPr bwMode="auto">
            <a:xfrm>
              <a:off x="13335000" y="2933700"/>
              <a:ext cx="1872000" cy="1980000"/>
            </a:xfrm>
            <a:prstGeom prst="rect">
              <a:avLst/>
            </a:prstGeom>
            <a:noFill/>
            <a:ln w="9525">
              <a:noFill/>
              <a:miter lim="800000"/>
              <a:headEnd/>
              <a:tailEnd/>
            </a:ln>
            <a:effectLst/>
          </p:spPr>
        </p:pic>
        <p:sp>
          <p:nvSpPr>
            <p:cNvPr id="50" name="Object 21"/>
            <p:cNvSpPr txBox="1"/>
            <p:nvPr/>
          </p:nvSpPr>
          <p:spPr>
            <a:xfrm>
              <a:off x="8433667" y="4991100"/>
              <a:ext cx="1295400" cy="400110"/>
            </a:xfrm>
            <a:prstGeom prst="rect">
              <a:avLst/>
            </a:prstGeom>
            <a:noFill/>
          </p:spPr>
          <p:txBody>
            <a:bodyPr wrap="square" rtlCol="0" anchor="t">
              <a:spAutoFit/>
            </a:bodyPr>
            <a:lstStyle/>
            <a:p>
              <a:pPr algn="ctr"/>
              <a:r>
                <a:rPr lang="en-US" sz="2000" b="1" dirty="0">
                  <a:solidFill>
                    <a:srgbClr val="000000"/>
                  </a:solidFill>
                  <a:latin typeface="넥슨Lv1고딕 OTF Bold" pitchFamily="50" charset="-127"/>
                  <a:ea typeface="넥슨Lv1고딕 OTF Bold" pitchFamily="50" charset="-127"/>
                </a:rPr>
                <a:t>1</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1" name="Object 21"/>
            <p:cNvSpPr txBox="1"/>
            <p:nvPr/>
          </p:nvSpPr>
          <p:spPr>
            <a:xfrm>
              <a:off x="11032500" y="49911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2</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2" name="Object 21"/>
            <p:cNvSpPr txBox="1"/>
            <p:nvPr/>
          </p:nvSpPr>
          <p:spPr>
            <a:xfrm>
              <a:off x="13623300" y="49911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3</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3" name="Object 21"/>
            <p:cNvSpPr txBox="1"/>
            <p:nvPr/>
          </p:nvSpPr>
          <p:spPr>
            <a:xfrm>
              <a:off x="8433667"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4</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4" name="Object 21"/>
            <p:cNvSpPr txBox="1"/>
            <p:nvPr/>
          </p:nvSpPr>
          <p:spPr>
            <a:xfrm>
              <a:off x="11032500"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5</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sp>
          <p:nvSpPr>
            <p:cNvPr id="55" name="Object 21"/>
            <p:cNvSpPr txBox="1"/>
            <p:nvPr/>
          </p:nvSpPr>
          <p:spPr>
            <a:xfrm>
              <a:off x="13623300"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넥슨Lv1고딕 OTF Bold" pitchFamily="50" charset="-127"/>
                  <a:ea typeface="넥슨Lv1고딕 OTF Bold" pitchFamily="50" charset="-127"/>
                </a:rPr>
                <a:t>6</a:t>
              </a:r>
              <a:r>
                <a:rPr lang="ko-KR" altLang="en-US" sz="2000" b="1" dirty="0">
                  <a:solidFill>
                    <a:srgbClr val="000000"/>
                  </a:solidFill>
                  <a:latin typeface="넥슨Lv1고딕 OTF Bold" pitchFamily="50" charset="-127"/>
                  <a:ea typeface="넥슨Lv1고딕 OTF Bold" pitchFamily="50" charset="-127"/>
                </a:rPr>
                <a:t>번 농장</a:t>
              </a:r>
              <a:endParaRPr lang="en-US" sz="2000" dirty="0">
                <a:latin typeface="넥슨Lv1고딕 OTF Bold" pitchFamily="50" charset="-127"/>
                <a:ea typeface="넥슨Lv1고딕 OTF Bold" pitchFamily="50" charset="-127"/>
              </a:endParaRPr>
            </a:p>
          </p:txBody>
        </p:sp>
        <p:pic>
          <p:nvPicPr>
            <p:cNvPr id="56" name="Picture 10"/>
            <p:cNvPicPr>
              <a:picLocks noChangeArrowheads="1"/>
            </p:cNvPicPr>
            <p:nvPr/>
          </p:nvPicPr>
          <p:blipFill>
            <a:blip r:embed="rId7"/>
            <a:srcRect/>
            <a:stretch>
              <a:fillRect/>
            </a:stretch>
          </p:blipFill>
          <p:spPr bwMode="auto">
            <a:xfrm>
              <a:off x="10744200" y="5600700"/>
              <a:ext cx="1872000" cy="1980000"/>
            </a:xfrm>
            <a:prstGeom prst="rect">
              <a:avLst/>
            </a:prstGeom>
            <a:noFill/>
            <a:ln w="9525">
              <a:noFill/>
              <a:miter lim="800000"/>
              <a:headEnd/>
              <a:tailEnd/>
            </a:ln>
            <a:effectLst/>
          </p:spPr>
        </p:pic>
      </p:gr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Raw </a:t>
            </a:r>
            <a:r>
              <a:rPr lang="ko-KR" altLang="en-US" sz="4000" dirty="0">
                <a:latin typeface="넥슨Lv1고딕 OTF Bold" pitchFamily="50" charset="-127"/>
                <a:ea typeface="넥슨Lv1고딕 OTF Bold" pitchFamily="50" charset="-127"/>
              </a:rPr>
              <a:t>데이터 확인</a:t>
            </a:r>
            <a:endParaRPr lang="ko-KR" altLang="en-US" sz="3000" dirty="0">
              <a:latin typeface="넥슨Lv1고딕 OTF Bold" pitchFamily="50" charset="-127"/>
              <a:ea typeface="넥슨Lv1고딕 OTF Bold" pitchFamily="50" charset="-127"/>
            </a:endParaRPr>
          </a:p>
        </p:txBody>
      </p:sp>
      <p:sp>
        <p:nvSpPr>
          <p:cNvPr id="60" name="Object 21">
            <a:extLst>
              <a:ext uri="{FF2B5EF4-FFF2-40B4-BE49-F238E27FC236}">
                <a16:creationId xmlns="" xmlns:a16="http://schemas.microsoft.com/office/drawing/2014/main" id="{CB64B061-0DDE-F0F9-CE1E-0C55E5A5F3C5}"/>
              </a:ext>
            </a:extLst>
          </p:cNvPr>
          <p:cNvSpPr txBox="1"/>
          <p:nvPr/>
        </p:nvSpPr>
        <p:spPr>
          <a:xfrm>
            <a:off x="4088576" y="2232048"/>
            <a:ext cx="7599160" cy="553998"/>
          </a:xfrm>
          <a:prstGeom prst="rect">
            <a:avLst/>
          </a:prstGeom>
          <a:noFill/>
        </p:spPr>
        <p:txBody>
          <a:bodyPr wrap="square" rtlCol="0" anchor="t">
            <a:spAutoFit/>
          </a:bodyPr>
          <a:lstStyle/>
          <a:p>
            <a:r>
              <a:rPr lang="ko-KR" altLang="en-US" sz="3000" dirty="0">
                <a:solidFill>
                  <a:srgbClr val="000000"/>
                </a:solidFill>
                <a:latin typeface="넥슨Lv1고딕 OTF Bold" pitchFamily="50" charset="-127"/>
                <a:ea typeface="넥슨Lv1고딕 OTF Bold" pitchFamily="50" charset="-127"/>
                <a:cs typeface="NEXON Lv1 Gothic OTF" pitchFamily="34" charset="0"/>
              </a:rPr>
              <a:t>독립변수</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환경데이터</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 </a:t>
            </a:r>
            <a:r>
              <a:rPr lang="ko-KR" altLang="en-US" sz="3000" dirty="0" err="1">
                <a:solidFill>
                  <a:srgbClr val="000000"/>
                </a:solidFill>
                <a:latin typeface="넥슨Lv1고딕 OTF Bold" pitchFamily="50" charset="-127"/>
                <a:ea typeface="넥슨Lv1고딕 OTF Bold" pitchFamily="50" charset="-127"/>
                <a:cs typeface="NEXON Lv1 Gothic OTF" pitchFamily="34" charset="0"/>
              </a:rPr>
              <a:t>결측치</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 확인</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a:t>
            </a:r>
            <a:endParaRPr lang="en-US" sz="3000" dirty="0">
              <a:latin typeface="넥슨Lv1고딕 OTF Bold" pitchFamily="50" charset="-127"/>
              <a:ea typeface="넥슨Lv1고딕 OTF Bold" pitchFamily="50" charset="-127"/>
            </a:endParaRPr>
          </a:p>
        </p:txBody>
      </p:sp>
      <p:sp>
        <p:nvSpPr>
          <p:cNvPr id="20" name="Object 21"/>
          <p:cNvSpPr txBox="1"/>
          <p:nvPr/>
        </p:nvSpPr>
        <p:spPr>
          <a:xfrm>
            <a:off x="14073222" y="4214806"/>
            <a:ext cx="1500198" cy="477054"/>
          </a:xfrm>
          <a:prstGeom prst="rect">
            <a:avLst/>
          </a:prstGeom>
          <a:noFill/>
        </p:spPr>
        <p:txBody>
          <a:bodyPr wrap="square" rtlCol="0" anchor="t">
            <a:spAutoFit/>
          </a:bodyPr>
          <a:lstStyle/>
          <a:p>
            <a:pPr algn="ctr"/>
            <a:r>
              <a:rPr lang="ko-KR" altLang="en-US" sz="2500" b="1" dirty="0">
                <a:solidFill>
                  <a:srgbClr val="FF0000"/>
                </a:solidFill>
                <a:latin typeface="넥슨Lv1고딕 OTF Bold" pitchFamily="50" charset="-127"/>
                <a:ea typeface="넥슨Lv1고딕 OTF Bold" pitchFamily="50" charset="-127"/>
              </a:rPr>
              <a:t>사용불가</a:t>
            </a:r>
            <a:endParaRPr lang="en-US" sz="2500" b="1" dirty="0">
              <a:solidFill>
                <a:srgbClr val="FF0000"/>
              </a:solidFill>
              <a:latin typeface="넥슨Lv1고딕 OTF Bold" pitchFamily="50" charset="-127"/>
              <a:ea typeface="넥슨Lv1고딕 OTF Bold" pitchFamily="50" charset="-127"/>
            </a:endParaRPr>
          </a:p>
        </p:txBody>
      </p:sp>
      <p:pic>
        <p:nvPicPr>
          <p:cNvPr id="21" name="Picture 2" descr="Free X SVG, PNG Icon, Symbol. Download Image."/>
          <p:cNvPicPr>
            <a:picLocks noChangeAspect="1" noChangeArrowheads="1"/>
          </p:cNvPicPr>
          <p:nvPr/>
        </p:nvPicPr>
        <p:blipFill>
          <a:blip r:embed="rId8">
            <a:lum/>
          </a:blip>
          <a:srcRect l="10253" t="11719" r="12110" b="10644"/>
          <a:stretch>
            <a:fillRect/>
          </a:stretch>
        </p:blipFill>
        <p:spPr bwMode="auto">
          <a:xfrm>
            <a:off x="6286480" y="6433246"/>
            <a:ext cx="2058255" cy="2210716"/>
          </a:xfrm>
          <a:prstGeom prst="rect">
            <a:avLst/>
          </a:prstGeom>
          <a:solidFill>
            <a:schemeClr val="accent1">
              <a:alpha val="0"/>
            </a:schemeClr>
          </a:solidFill>
        </p:spPr>
      </p:pic>
      <p:pic>
        <p:nvPicPr>
          <p:cNvPr id="22" name="Picture 2" descr="Free X SVG, PNG Icon, Symbol. Download Image."/>
          <p:cNvPicPr>
            <a:picLocks noChangeAspect="1" noChangeArrowheads="1"/>
          </p:cNvPicPr>
          <p:nvPr/>
        </p:nvPicPr>
        <p:blipFill>
          <a:blip r:embed="rId8">
            <a:lum/>
          </a:blip>
          <a:srcRect l="10253" t="11719" r="12110" b="10644"/>
          <a:stretch>
            <a:fillRect/>
          </a:stretch>
        </p:blipFill>
        <p:spPr bwMode="auto">
          <a:xfrm>
            <a:off x="12100819" y="3357550"/>
            <a:ext cx="1995339" cy="2143140"/>
          </a:xfrm>
          <a:prstGeom prst="rect">
            <a:avLst/>
          </a:prstGeom>
          <a:solidFill>
            <a:schemeClr val="accent1">
              <a:alpha val="0"/>
            </a:schemeClr>
          </a:solidFill>
        </p:spPr>
      </p:pic>
      <p:sp>
        <p:nvSpPr>
          <p:cNvPr id="23" name="Object 21"/>
          <p:cNvSpPr txBox="1"/>
          <p:nvPr/>
        </p:nvSpPr>
        <p:spPr>
          <a:xfrm>
            <a:off x="4714844" y="7238214"/>
            <a:ext cx="1500198" cy="477054"/>
          </a:xfrm>
          <a:prstGeom prst="rect">
            <a:avLst/>
          </a:prstGeom>
          <a:noFill/>
        </p:spPr>
        <p:txBody>
          <a:bodyPr wrap="square" rtlCol="0" anchor="t">
            <a:spAutoFit/>
          </a:bodyPr>
          <a:lstStyle/>
          <a:p>
            <a:pPr algn="ctr"/>
            <a:r>
              <a:rPr lang="ko-KR" altLang="en-US" sz="2500" b="1" dirty="0">
                <a:solidFill>
                  <a:srgbClr val="FF0000"/>
                </a:solidFill>
                <a:latin typeface="넥슨Lv1고딕 OTF Bold" pitchFamily="50" charset="-127"/>
                <a:ea typeface="넥슨Lv1고딕 OTF Bold" pitchFamily="50" charset="-127"/>
              </a:rPr>
              <a:t>사용불가</a:t>
            </a:r>
            <a:endParaRPr lang="en-US" sz="2500" b="1" dirty="0">
              <a:solidFill>
                <a:srgbClr val="FF0000"/>
              </a:solidFill>
              <a:latin typeface="넥슨Lv1고딕 OTF Bold" pitchFamily="50" charset="-127"/>
              <a:ea typeface="넥슨Lv1고딕 OTF Bold" pitchFamily="50" charset="-127"/>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Raw </a:t>
            </a:r>
            <a:r>
              <a:rPr lang="ko-KR" altLang="en-US" sz="4000" dirty="0">
                <a:latin typeface="넥슨Lv1고딕 OTF Bold" pitchFamily="50" charset="-127"/>
                <a:ea typeface="넥슨Lv1고딕 OTF Bold" pitchFamily="50" charset="-127"/>
              </a:rPr>
              <a:t>데이터 확인</a:t>
            </a:r>
            <a:endParaRPr lang="ko-KR" altLang="en-US" sz="3000" dirty="0">
              <a:latin typeface="넥슨Lv1고딕 OTF Bold" pitchFamily="50" charset="-127"/>
              <a:ea typeface="넥슨Lv1고딕 OTF Bold" pitchFamily="50" charset="-127"/>
            </a:endParaRPr>
          </a:p>
        </p:txBody>
      </p:sp>
      <p:sp>
        <p:nvSpPr>
          <p:cNvPr id="60" name="Object 21">
            <a:extLst>
              <a:ext uri="{FF2B5EF4-FFF2-40B4-BE49-F238E27FC236}">
                <a16:creationId xmlns="" xmlns:a16="http://schemas.microsoft.com/office/drawing/2014/main" id="{CB64B061-0DDE-F0F9-CE1E-0C55E5A5F3C5}"/>
              </a:ext>
            </a:extLst>
          </p:cNvPr>
          <p:cNvSpPr txBox="1"/>
          <p:nvPr/>
        </p:nvSpPr>
        <p:spPr>
          <a:xfrm>
            <a:off x="4088576" y="2232048"/>
            <a:ext cx="12342100" cy="553998"/>
          </a:xfrm>
          <a:prstGeom prst="rect">
            <a:avLst/>
          </a:prstGeom>
          <a:noFill/>
        </p:spPr>
        <p:txBody>
          <a:bodyPr wrap="square" rtlCol="0" anchor="t">
            <a:spAutoFit/>
          </a:bodyPr>
          <a:lstStyle/>
          <a:p>
            <a:r>
              <a:rPr lang="ko-KR" altLang="en-US" sz="3000" dirty="0">
                <a:solidFill>
                  <a:srgbClr val="000000"/>
                </a:solidFill>
                <a:latin typeface="넥슨Lv1고딕 OTF Bold" pitchFamily="50" charset="-127"/>
                <a:ea typeface="넥슨Lv1고딕 OTF Bold" pitchFamily="50" charset="-127"/>
                <a:cs typeface="NEXON Lv1 Gothic OTF" pitchFamily="34" charset="0"/>
              </a:rPr>
              <a:t>종속변수</a:t>
            </a:r>
            <a:r>
              <a:rPr lang="en-US" altLang="ko-KR" sz="3000" dirty="0" smtClean="0">
                <a:solidFill>
                  <a:srgbClr val="000000"/>
                </a:solidFill>
                <a:latin typeface="넥슨Lv1고딕 OTF Bold" pitchFamily="50" charset="-127"/>
                <a:ea typeface="넥슨Lv1고딕 OTF Bold" pitchFamily="50" charset="-127"/>
                <a:cs typeface="NEXON Lv1 Gothic OTF" pitchFamily="34" charset="0"/>
              </a:rPr>
              <a:t>(</a:t>
            </a:r>
            <a:r>
              <a:rPr lang="ko-KR" altLang="en-US" sz="3000" dirty="0" smtClean="0">
                <a:solidFill>
                  <a:srgbClr val="000000"/>
                </a:solidFill>
                <a:latin typeface="넥슨Lv1고딕 OTF Bold" pitchFamily="50" charset="-127"/>
                <a:ea typeface="넥슨Lv1고딕 OTF Bold" pitchFamily="50" charset="-127"/>
                <a:cs typeface="NEXON Lv1 Gothic OTF" pitchFamily="34" charset="0"/>
              </a:rPr>
              <a:t>토마토 </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품질측정데이터</a:t>
            </a:r>
            <a:r>
              <a:rPr lang="en-US" altLang="ko-KR" sz="3000" dirty="0">
                <a:solidFill>
                  <a:srgbClr val="000000"/>
                </a:solidFill>
                <a:latin typeface="넥슨Lv1고딕 OTF Bold" pitchFamily="50" charset="-127"/>
                <a:ea typeface="넥슨Lv1고딕 OTF Bold" pitchFamily="50" charset="-127"/>
                <a:cs typeface="NEXON Lv1 Gothic OTF" pitchFamily="34" charset="0"/>
              </a:rPr>
              <a:t>) </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확인 </a:t>
            </a:r>
            <a:r>
              <a:rPr lang="en-US" altLang="ko-KR" sz="2000" dirty="0">
                <a:solidFill>
                  <a:srgbClr val="000000"/>
                </a:solidFill>
                <a:latin typeface="넥슨Lv1고딕 OTF Bold" pitchFamily="50" charset="-127"/>
                <a:ea typeface="넥슨Lv1고딕 OTF Bold" pitchFamily="50" charset="-127"/>
                <a:cs typeface="NEXON Lv1 Gothic OTF" pitchFamily="34" charset="0"/>
              </a:rPr>
              <a:t>(21</a:t>
            </a:r>
            <a:r>
              <a:rPr lang="ko-KR" altLang="en-US" sz="2000" dirty="0">
                <a:solidFill>
                  <a:srgbClr val="000000"/>
                </a:solidFill>
                <a:latin typeface="넥슨Lv1고딕 OTF Bold" pitchFamily="50" charset="-127"/>
                <a:ea typeface="넥슨Lv1고딕 OTF Bold" pitchFamily="50" charset="-127"/>
                <a:cs typeface="NEXON Lv1 Gothic OTF" pitchFamily="34" charset="0"/>
              </a:rPr>
              <a:t>년 </a:t>
            </a:r>
            <a:r>
              <a:rPr lang="en-US" altLang="ko-KR" sz="2000" dirty="0">
                <a:solidFill>
                  <a:srgbClr val="000000"/>
                </a:solidFill>
                <a:latin typeface="넥슨Lv1고딕 OTF Bold" pitchFamily="50" charset="-127"/>
                <a:ea typeface="넥슨Lv1고딕 OTF Bold" pitchFamily="50" charset="-127"/>
                <a:cs typeface="NEXON Lv1 Gothic OTF" pitchFamily="34" charset="0"/>
              </a:rPr>
              <a:t>45</a:t>
            </a:r>
            <a:r>
              <a:rPr lang="ko-KR" altLang="en-US" sz="2000" dirty="0">
                <a:solidFill>
                  <a:srgbClr val="000000"/>
                </a:solidFill>
                <a:latin typeface="넥슨Lv1고딕 OTF Bold" pitchFamily="50" charset="-127"/>
                <a:ea typeface="넥슨Lv1고딕 OTF Bold" pitchFamily="50" charset="-127"/>
                <a:cs typeface="NEXON Lv1 Gothic OTF" pitchFamily="34" charset="0"/>
              </a:rPr>
              <a:t>주차 </a:t>
            </a:r>
            <a:r>
              <a:rPr lang="en-US" altLang="ko-KR" sz="2000" dirty="0">
                <a:solidFill>
                  <a:srgbClr val="000000"/>
                </a:solidFill>
                <a:latin typeface="넥슨Lv1고딕 OTF Bold" pitchFamily="50" charset="-127"/>
                <a:ea typeface="넥슨Lv1고딕 OTF Bold" pitchFamily="50" charset="-127"/>
                <a:cs typeface="NEXON Lv1 Gothic OTF" pitchFamily="34" charset="0"/>
              </a:rPr>
              <a:t>~ 22</a:t>
            </a:r>
            <a:r>
              <a:rPr lang="ko-KR" altLang="en-US" sz="2000" dirty="0">
                <a:solidFill>
                  <a:srgbClr val="000000"/>
                </a:solidFill>
                <a:latin typeface="넥슨Lv1고딕 OTF Bold" pitchFamily="50" charset="-127"/>
                <a:ea typeface="넥슨Lv1고딕 OTF Bold" pitchFamily="50" charset="-127"/>
                <a:cs typeface="NEXON Lv1 Gothic OTF" pitchFamily="34" charset="0"/>
              </a:rPr>
              <a:t>년 </a:t>
            </a:r>
            <a:r>
              <a:rPr lang="en-US" altLang="ko-KR" sz="2000" dirty="0">
                <a:solidFill>
                  <a:srgbClr val="000000"/>
                </a:solidFill>
                <a:latin typeface="넥슨Lv1고딕 OTF Bold" pitchFamily="50" charset="-127"/>
                <a:ea typeface="넥슨Lv1고딕 OTF Bold" pitchFamily="50" charset="-127"/>
                <a:cs typeface="NEXON Lv1 Gothic OTF" pitchFamily="34" charset="0"/>
              </a:rPr>
              <a:t>6</a:t>
            </a:r>
            <a:r>
              <a:rPr lang="ko-KR" altLang="en-US" sz="2000" dirty="0">
                <a:solidFill>
                  <a:srgbClr val="000000"/>
                </a:solidFill>
                <a:latin typeface="넥슨Lv1고딕 OTF Bold" pitchFamily="50" charset="-127"/>
                <a:ea typeface="넥슨Lv1고딕 OTF Bold" pitchFamily="50" charset="-127"/>
                <a:cs typeface="NEXON Lv1 Gothic OTF" pitchFamily="34" charset="0"/>
              </a:rPr>
              <a:t>주차</a:t>
            </a:r>
            <a:r>
              <a:rPr lang="en-US" altLang="ko-KR" sz="2000" dirty="0">
                <a:solidFill>
                  <a:srgbClr val="000000"/>
                </a:solidFill>
                <a:latin typeface="넥슨Lv1고딕 OTF Bold" pitchFamily="50" charset="-127"/>
                <a:ea typeface="넥슨Lv1고딕 OTF Bold" pitchFamily="50" charset="-127"/>
                <a:cs typeface="NEXON Lv1 Gothic OTF" pitchFamily="34" charset="0"/>
              </a:rPr>
              <a:t>)</a:t>
            </a:r>
            <a:endParaRPr lang="en-US" sz="2000" dirty="0">
              <a:latin typeface="넥슨Lv1고딕 OTF Bold" pitchFamily="50" charset="-127"/>
              <a:ea typeface="넥슨Lv1고딕 OTF Bold" pitchFamily="50" charset="-127"/>
            </a:endParaRPr>
          </a:p>
        </p:txBody>
      </p:sp>
      <p:sp>
        <p:nvSpPr>
          <p:cNvPr id="25" name="모서리가 둥근 직사각형 24"/>
          <p:cNvSpPr/>
          <p:nvPr/>
        </p:nvSpPr>
        <p:spPr>
          <a:xfrm>
            <a:off x="4714844" y="2857484"/>
            <a:ext cx="10715700" cy="642942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25"/>
          <p:cNvGrpSpPr/>
          <p:nvPr/>
        </p:nvGrpSpPr>
        <p:grpSpPr>
          <a:xfrm>
            <a:off x="5186329" y="3357550"/>
            <a:ext cx="6886629" cy="5081631"/>
            <a:chOff x="7239000" y="3848100"/>
            <a:chExt cx="4114800" cy="3276600"/>
          </a:xfrm>
        </p:grpSpPr>
        <p:pic>
          <p:nvPicPr>
            <p:cNvPr id="27" name="Picture 2"/>
            <p:cNvPicPr>
              <a:picLocks noChangeAspect="1" noChangeArrowheads="1"/>
            </p:cNvPicPr>
            <p:nvPr/>
          </p:nvPicPr>
          <p:blipFill>
            <a:blip r:embed="rId2"/>
            <a:srcRect/>
            <a:stretch>
              <a:fillRect/>
            </a:stretch>
          </p:blipFill>
          <p:spPr bwMode="auto">
            <a:xfrm>
              <a:off x="7239000" y="3848100"/>
              <a:ext cx="4114800" cy="3248025"/>
            </a:xfrm>
            <a:prstGeom prst="rect">
              <a:avLst/>
            </a:prstGeom>
            <a:noFill/>
            <a:ln w="9525">
              <a:noFill/>
              <a:miter lim="800000"/>
              <a:headEnd/>
              <a:tailEnd/>
            </a:ln>
            <a:effectLst/>
          </p:spPr>
        </p:pic>
        <p:sp>
          <p:nvSpPr>
            <p:cNvPr id="28" name="직사각형 27"/>
            <p:cNvSpPr/>
            <p:nvPr/>
          </p:nvSpPr>
          <p:spPr>
            <a:xfrm>
              <a:off x="8686800" y="3848100"/>
              <a:ext cx="1447800" cy="32766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Object 21"/>
          <p:cNvSpPr txBox="1"/>
          <p:nvPr/>
        </p:nvSpPr>
        <p:spPr>
          <a:xfrm>
            <a:off x="6366597" y="8595536"/>
            <a:ext cx="4206163" cy="477054"/>
          </a:xfrm>
          <a:prstGeom prst="rect">
            <a:avLst/>
          </a:prstGeom>
          <a:noFill/>
        </p:spPr>
        <p:txBody>
          <a:bodyPr wrap="square" rtlCol="0" anchor="t">
            <a:spAutoFit/>
          </a:bodyPr>
          <a:lstStyle/>
          <a:p>
            <a:pPr algn="ctr"/>
            <a:r>
              <a:rPr lang="ko-KR" altLang="en-US" sz="2500" b="1" dirty="0">
                <a:latin typeface="넥슨Lv1고딕 OTF Bold" pitchFamily="50" charset="-127"/>
                <a:ea typeface="넥슨Lv1고딕 OTF Bold" pitchFamily="50" charset="-127"/>
              </a:rPr>
              <a:t>종속변수 </a:t>
            </a:r>
            <a:r>
              <a:rPr lang="ko-KR" altLang="en-US" sz="2500" b="1" dirty="0" err="1">
                <a:latin typeface="넥슨Lv1고딕 OTF Bold" pitchFamily="50" charset="-127"/>
                <a:ea typeface="넥슨Lv1고딕 OTF Bold" pitchFamily="50" charset="-127"/>
              </a:rPr>
              <a:t>컬럼</a:t>
            </a:r>
            <a:r>
              <a:rPr lang="ko-KR" altLang="en-US" sz="2500" b="1" dirty="0">
                <a:latin typeface="넥슨Lv1고딕 OTF Bold" pitchFamily="50" charset="-127"/>
                <a:ea typeface="넥슨Lv1고딕 OTF Bold" pitchFamily="50" charset="-127"/>
              </a:rPr>
              <a:t> 선정</a:t>
            </a:r>
            <a:r>
              <a:rPr lang="en-US" altLang="ko-KR" sz="2500" b="1" dirty="0">
                <a:latin typeface="넥슨Lv1고딕 OTF Bold" pitchFamily="50" charset="-127"/>
                <a:ea typeface="넥슨Lv1고딕 OTF Bold" pitchFamily="50" charset="-127"/>
              </a:rPr>
              <a:t> </a:t>
            </a:r>
          </a:p>
        </p:txBody>
      </p:sp>
      <p:sp>
        <p:nvSpPr>
          <p:cNvPr id="30" name="Object 21"/>
          <p:cNvSpPr txBox="1"/>
          <p:nvPr/>
        </p:nvSpPr>
        <p:spPr>
          <a:xfrm>
            <a:off x="12001520" y="4089011"/>
            <a:ext cx="4005869" cy="3554819"/>
          </a:xfrm>
          <a:prstGeom prst="rect">
            <a:avLst/>
          </a:prstGeom>
          <a:noFill/>
        </p:spPr>
        <p:txBody>
          <a:bodyPr wrap="square" rtlCol="0" anchor="t">
            <a:spAutoFit/>
          </a:bodyPr>
          <a:lstStyle/>
          <a:p>
            <a:pPr algn="ctr"/>
            <a:r>
              <a:rPr lang="ko-KR" altLang="en-US" sz="2500" b="1" dirty="0">
                <a:latin typeface="넥슨Lv1고딕 OTF Bold" pitchFamily="50" charset="-127"/>
                <a:ea typeface="넥슨Lv1고딕 OTF Bold" pitchFamily="50" charset="-127"/>
              </a:rPr>
              <a:t>주차 별 </a:t>
            </a:r>
            <a:r>
              <a:rPr lang="en-US" altLang="ko-KR" sz="2500" b="1" dirty="0">
                <a:latin typeface="넥슨Lv1고딕 OTF Bold" pitchFamily="50" charset="-127"/>
                <a:ea typeface="넥슨Lv1고딕 OTF Bold" pitchFamily="50" charset="-127"/>
              </a:rPr>
              <a:t>Data 100</a:t>
            </a:r>
            <a:r>
              <a:rPr lang="ko-KR" altLang="en-US" sz="2500" b="1" dirty="0">
                <a:latin typeface="넥슨Lv1고딕 OTF Bold" pitchFamily="50" charset="-127"/>
                <a:ea typeface="넥슨Lv1고딕 OTF Bold" pitchFamily="50" charset="-127"/>
              </a:rPr>
              <a:t>개</a:t>
            </a:r>
            <a:endParaRPr lang="en-US" altLang="ko-KR" sz="2500" b="1" dirty="0">
              <a:latin typeface="넥슨Lv1고딕 OTF Bold" pitchFamily="50" charset="-127"/>
              <a:ea typeface="넥슨Lv1고딕 OTF Bold" pitchFamily="50" charset="-127"/>
            </a:endParaRPr>
          </a:p>
          <a:p>
            <a:pPr algn="ctr"/>
            <a:endParaRPr lang="en-US" altLang="ko-KR" sz="2500" b="1" dirty="0">
              <a:latin typeface="넥슨Lv1고딕 OTF Bold" pitchFamily="50" charset="-127"/>
              <a:ea typeface="넥슨Lv1고딕 OTF Bold" pitchFamily="50" charset="-127"/>
            </a:endParaRPr>
          </a:p>
          <a:p>
            <a:pPr algn="ctr"/>
            <a:r>
              <a:rPr lang="en-US" altLang="ko-KR" sz="2500" b="1" dirty="0">
                <a:latin typeface="넥슨Lv1고딕 OTF Bold" pitchFamily="50" charset="-127"/>
                <a:ea typeface="넥슨Lv1고딕 OTF Bold" pitchFamily="50" charset="-127"/>
              </a:rPr>
              <a:t>×</a:t>
            </a:r>
          </a:p>
          <a:p>
            <a:pPr algn="ctr"/>
            <a:endParaRPr lang="en-US" altLang="ko-KR" sz="2500" b="1" dirty="0">
              <a:latin typeface="넥슨Lv1고딕 OTF Bold" pitchFamily="50" charset="-127"/>
              <a:ea typeface="넥슨Lv1고딕 OTF Bold" pitchFamily="50" charset="-127"/>
            </a:endParaRPr>
          </a:p>
          <a:p>
            <a:pPr algn="ctr"/>
            <a:r>
              <a:rPr lang="en-US" altLang="ko-KR" sz="2500" b="1" dirty="0">
                <a:latin typeface="넥슨Lv1고딕 OTF Bold" pitchFamily="50" charset="-127"/>
                <a:ea typeface="넥슨Lv1고딕 OTF Bold" pitchFamily="50" charset="-127"/>
              </a:rPr>
              <a:t>14</a:t>
            </a:r>
            <a:r>
              <a:rPr lang="ko-KR" altLang="en-US" sz="2500" b="1" dirty="0">
                <a:latin typeface="넥슨Lv1고딕 OTF Bold" pitchFamily="50" charset="-127"/>
                <a:ea typeface="넥슨Lv1고딕 OTF Bold" pitchFamily="50" charset="-127"/>
              </a:rPr>
              <a:t>주차</a:t>
            </a:r>
            <a:endParaRPr lang="en-US" altLang="ko-KR" sz="2500" b="1" dirty="0">
              <a:latin typeface="넥슨Lv1고딕 OTF Bold" pitchFamily="50" charset="-127"/>
              <a:ea typeface="넥슨Lv1고딕 OTF Bold" pitchFamily="50" charset="-127"/>
            </a:endParaRPr>
          </a:p>
          <a:p>
            <a:pPr algn="ctr"/>
            <a:endParaRPr lang="en-US" altLang="ko-KR" sz="2500" b="1" dirty="0">
              <a:latin typeface="넥슨Lv1고딕 OTF Bold" pitchFamily="50" charset="-127"/>
              <a:ea typeface="넥슨Lv1고딕 OTF Bold" pitchFamily="50" charset="-127"/>
            </a:endParaRPr>
          </a:p>
          <a:p>
            <a:pPr algn="ctr"/>
            <a:r>
              <a:rPr lang="ko-KR" altLang="en-US" sz="2500" b="1" dirty="0">
                <a:latin typeface="넥슨Lv1고딕 OTF Bold" pitchFamily="50" charset="-127"/>
                <a:ea typeface="넥슨Lv1고딕 OTF Bold" pitchFamily="50" charset="-127"/>
              </a:rPr>
              <a:t>↓</a:t>
            </a:r>
            <a:endParaRPr lang="en-US" altLang="ko-KR" sz="2500" b="1" dirty="0">
              <a:latin typeface="넥슨Lv1고딕 OTF Bold" pitchFamily="50" charset="-127"/>
              <a:ea typeface="넥슨Lv1고딕 OTF Bold" pitchFamily="50" charset="-127"/>
            </a:endParaRPr>
          </a:p>
          <a:p>
            <a:pPr algn="ctr"/>
            <a:endParaRPr lang="en-US" altLang="ko-KR" sz="2500" b="1" dirty="0">
              <a:latin typeface="넥슨Lv1고딕 OTF Bold" pitchFamily="50" charset="-127"/>
              <a:ea typeface="넥슨Lv1고딕 OTF Bold" pitchFamily="50" charset="-127"/>
            </a:endParaRPr>
          </a:p>
          <a:p>
            <a:pPr algn="ctr"/>
            <a:r>
              <a:rPr lang="ko-KR" altLang="en-US" sz="2500" b="1" dirty="0">
                <a:latin typeface="넥슨Lv1고딕 OTF Bold" pitchFamily="50" charset="-127"/>
                <a:ea typeface="넥슨Lv1고딕 OTF Bold" pitchFamily="50" charset="-127"/>
              </a:rPr>
              <a:t>총 </a:t>
            </a:r>
            <a:r>
              <a:rPr lang="en-US" altLang="ko-KR" sz="2500" b="1" dirty="0">
                <a:latin typeface="넥슨Lv1고딕 OTF Bold" pitchFamily="50" charset="-127"/>
                <a:ea typeface="넥슨Lv1고딕 OTF Bold" pitchFamily="50" charset="-127"/>
              </a:rPr>
              <a:t>1400</a:t>
            </a:r>
            <a:r>
              <a:rPr lang="ko-KR" altLang="en-US" sz="2500" b="1" dirty="0">
                <a:latin typeface="넥슨Lv1고딕 OTF Bold" pitchFamily="50" charset="-127"/>
                <a:ea typeface="넥슨Lv1고딕 OTF Bold" pitchFamily="50" charset="-127"/>
              </a:rPr>
              <a:t>개</a:t>
            </a:r>
            <a:endParaRPr lang="en-US" altLang="ko-KR" sz="2500" b="1" dirty="0">
              <a:latin typeface="넥슨Lv1고딕 OTF Bold" pitchFamily="50" charset="-127"/>
              <a:ea typeface="넥슨Lv1고딕 OTF Bold" pitchFamily="50" charset="-127"/>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a:t>
            </a:r>
          </a:p>
        </p:txBody>
      </p:sp>
      <p:sp>
        <p:nvSpPr>
          <p:cNvPr id="60" name="Object 21">
            <a:extLst>
              <a:ext uri="{FF2B5EF4-FFF2-40B4-BE49-F238E27FC236}">
                <a16:creationId xmlns="" xmlns:a16="http://schemas.microsoft.com/office/drawing/2014/main" id="{CB64B061-0DDE-F0F9-CE1E-0C55E5A5F3C5}"/>
              </a:ext>
            </a:extLst>
          </p:cNvPr>
          <p:cNvSpPr txBox="1"/>
          <p:nvPr/>
        </p:nvSpPr>
        <p:spPr>
          <a:xfrm>
            <a:off x="4088576" y="2232048"/>
            <a:ext cx="12342100" cy="553998"/>
          </a:xfrm>
          <a:prstGeom prst="rect">
            <a:avLst/>
          </a:prstGeom>
          <a:noFill/>
        </p:spPr>
        <p:txBody>
          <a:bodyPr wrap="square" rtlCol="0" anchor="t">
            <a:spAutoFit/>
          </a:bodyPr>
          <a:lstStyle/>
          <a:p>
            <a:r>
              <a:rPr lang="ko-KR" altLang="en-US" sz="3000" dirty="0">
                <a:solidFill>
                  <a:srgbClr val="000000"/>
                </a:solidFill>
                <a:latin typeface="넥슨Lv1고딕 OTF Bold" pitchFamily="50" charset="-127"/>
                <a:ea typeface="넥슨Lv1고딕 OTF Bold" pitchFamily="50" charset="-127"/>
                <a:cs typeface="NEXON Lv1 Gothic OTF" pitchFamily="34" charset="0"/>
              </a:rPr>
              <a:t>「독립변수 </a:t>
            </a:r>
            <a:r>
              <a:rPr lang="en-US" altLang="ko-KR" sz="3000" dirty="0" err="1">
                <a:solidFill>
                  <a:srgbClr val="000000"/>
                </a:solidFill>
                <a:latin typeface="넥슨Lv1고딕 OTF Bold" pitchFamily="50" charset="-127"/>
                <a:ea typeface="넥슨Lv1고딕 OTF Bold" pitchFamily="50" charset="-127"/>
                <a:cs typeface="NEXON Lv1 Gothic OTF" pitchFamily="34" charset="0"/>
              </a:rPr>
              <a:t>Dataframe</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 ↔ 「종속변수 </a:t>
            </a:r>
            <a:r>
              <a:rPr lang="en-US" altLang="ko-KR" sz="3000" dirty="0" err="1">
                <a:solidFill>
                  <a:srgbClr val="000000"/>
                </a:solidFill>
                <a:latin typeface="넥슨Lv1고딕 OTF Bold" pitchFamily="50" charset="-127"/>
                <a:ea typeface="넥슨Lv1고딕 OTF Bold" pitchFamily="50" charset="-127"/>
                <a:cs typeface="NEXON Lv1 Gothic OTF" pitchFamily="34" charset="0"/>
              </a:rPr>
              <a:t>Dataframe</a:t>
            </a:r>
            <a:r>
              <a:rPr lang="ko-KR" altLang="en-US" sz="3000" dirty="0">
                <a:solidFill>
                  <a:srgbClr val="000000"/>
                </a:solidFill>
                <a:latin typeface="넥슨Lv1고딕 OTF Bold" pitchFamily="50" charset="-127"/>
                <a:ea typeface="넥슨Lv1고딕 OTF Bold" pitchFamily="50" charset="-127"/>
                <a:cs typeface="NEXON Lv1 Gothic OTF" pitchFamily="34" charset="0"/>
              </a:rPr>
              <a:t>」 프레임 합치기</a:t>
            </a:r>
            <a:endParaRPr lang="en-US" altLang="ko-KR" sz="3000" dirty="0">
              <a:solidFill>
                <a:srgbClr val="000000"/>
              </a:solidFill>
              <a:latin typeface="넥슨Lv1고딕 OTF Bold" pitchFamily="50" charset="-127"/>
              <a:ea typeface="넥슨Lv1고딕 OTF Bold" pitchFamily="50" charset="-127"/>
              <a:cs typeface="NEXON Lv1 Gothic OTF" pitchFamily="34" charset="0"/>
            </a:endParaRPr>
          </a:p>
        </p:txBody>
      </p:sp>
      <p:sp>
        <p:nvSpPr>
          <p:cNvPr id="25" name="모서리가 둥근 직사각형 24"/>
          <p:cNvSpPr/>
          <p:nvPr/>
        </p:nvSpPr>
        <p:spPr>
          <a:xfrm>
            <a:off x="4714844" y="2857484"/>
            <a:ext cx="10715700" cy="642942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Object 21"/>
          <p:cNvSpPr txBox="1"/>
          <p:nvPr/>
        </p:nvSpPr>
        <p:spPr>
          <a:xfrm>
            <a:off x="7596198" y="3000360"/>
            <a:ext cx="3048000" cy="477054"/>
          </a:xfrm>
          <a:prstGeom prst="rect">
            <a:avLst/>
          </a:prstGeom>
          <a:noFill/>
        </p:spPr>
        <p:txBody>
          <a:bodyPr wrap="square" rtlCol="0" anchor="t">
            <a:spAutoFit/>
          </a:bodyPr>
          <a:lstStyle/>
          <a:p>
            <a:pPr algn="ctr"/>
            <a:r>
              <a:rPr lang="ko-KR" altLang="en-US" sz="2500" b="1" dirty="0">
                <a:latin typeface="넥슨Lv1고딕 OTF Bold" pitchFamily="50" charset="-127"/>
                <a:ea typeface="넥슨Lv1고딕 OTF Bold" pitchFamily="50" charset="-127"/>
              </a:rPr>
              <a:t>독립변수</a:t>
            </a:r>
            <a:r>
              <a:rPr lang="en-US" altLang="ko-KR" sz="2500" b="1" dirty="0">
                <a:latin typeface="넥슨Lv1고딕 OTF Bold" pitchFamily="50" charset="-127"/>
                <a:ea typeface="넥슨Lv1고딕 OTF Bold" pitchFamily="50" charset="-127"/>
              </a:rPr>
              <a:t> </a:t>
            </a:r>
          </a:p>
        </p:txBody>
      </p:sp>
      <p:pic>
        <p:nvPicPr>
          <p:cNvPr id="13" name="Picture 3"/>
          <p:cNvPicPr>
            <a:picLocks noChangeAspect="1" noChangeArrowheads="1"/>
          </p:cNvPicPr>
          <p:nvPr/>
        </p:nvPicPr>
        <p:blipFill>
          <a:blip r:embed="rId2"/>
          <a:srcRect/>
          <a:stretch>
            <a:fillRect/>
          </a:stretch>
        </p:blipFill>
        <p:spPr bwMode="auto">
          <a:xfrm>
            <a:off x="11358578" y="3571864"/>
            <a:ext cx="2685228" cy="4680000"/>
          </a:xfrm>
          <a:prstGeom prst="rect">
            <a:avLst/>
          </a:prstGeom>
          <a:noFill/>
          <a:ln w="9525">
            <a:noFill/>
            <a:miter lim="800000"/>
            <a:headEnd/>
            <a:tailEnd/>
          </a:ln>
          <a:effectLst/>
        </p:spPr>
      </p:pic>
      <p:sp>
        <p:nvSpPr>
          <p:cNvPr id="14" name="Object 21"/>
          <p:cNvSpPr txBox="1"/>
          <p:nvPr/>
        </p:nvSpPr>
        <p:spPr>
          <a:xfrm>
            <a:off x="11824892" y="3023372"/>
            <a:ext cx="1752600" cy="477054"/>
          </a:xfrm>
          <a:prstGeom prst="rect">
            <a:avLst/>
          </a:prstGeom>
          <a:noFill/>
        </p:spPr>
        <p:txBody>
          <a:bodyPr wrap="square" rtlCol="0" anchor="t">
            <a:spAutoFit/>
          </a:bodyPr>
          <a:lstStyle/>
          <a:p>
            <a:pPr algn="ctr"/>
            <a:r>
              <a:rPr lang="ko-KR" altLang="en-US" sz="2500" b="1" dirty="0">
                <a:latin typeface="넥슨Lv1고딕 OTF Bold" pitchFamily="50" charset="-127"/>
                <a:ea typeface="넥슨Lv1고딕 OTF Bold" pitchFamily="50" charset="-127"/>
              </a:rPr>
              <a:t>종속변수</a:t>
            </a:r>
            <a:r>
              <a:rPr lang="en-US" altLang="ko-KR" sz="2500" b="1" dirty="0">
                <a:latin typeface="넥슨Lv1고딕 OTF Bold" pitchFamily="50" charset="-127"/>
                <a:ea typeface="넥슨Lv1고딕 OTF Bold" pitchFamily="50" charset="-127"/>
              </a:rPr>
              <a:t> </a:t>
            </a:r>
          </a:p>
        </p:txBody>
      </p:sp>
      <p:grpSp>
        <p:nvGrpSpPr>
          <p:cNvPr id="15" name="그룹 14"/>
          <p:cNvGrpSpPr>
            <a:grpSpLocks noChangeAspect="1"/>
          </p:cNvGrpSpPr>
          <p:nvPr/>
        </p:nvGrpSpPr>
        <p:grpSpPr>
          <a:xfrm>
            <a:off x="4286216" y="3571864"/>
            <a:ext cx="6176426" cy="4680000"/>
            <a:chOff x="6248400" y="3771900"/>
            <a:chExt cx="4010025" cy="3038475"/>
          </a:xfrm>
        </p:grpSpPr>
        <p:sp>
          <p:nvSpPr>
            <p:cNvPr id="16" name="Object 21"/>
            <p:cNvSpPr txBox="1"/>
            <p:nvPr/>
          </p:nvSpPr>
          <p:spPr>
            <a:xfrm>
              <a:off x="6248400" y="5178267"/>
              <a:ext cx="1828800" cy="309726"/>
            </a:xfrm>
            <a:prstGeom prst="rect">
              <a:avLst/>
            </a:prstGeom>
            <a:noFill/>
          </p:spPr>
          <p:txBody>
            <a:bodyPr wrap="square" rtlCol="0" anchor="t">
              <a:spAutoFit/>
            </a:bodyPr>
            <a:lstStyle/>
            <a:p>
              <a:pPr algn="ctr"/>
              <a:r>
                <a:rPr lang="ko-KR" altLang="en-US" sz="2500" dirty="0">
                  <a:solidFill>
                    <a:srgbClr val="FF0000"/>
                  </a:solidFill>
                  <a:latin typeface="넥슨Lv1고딕 Low OTF" panose="00000500000000000000" pitchFamily="50" charset="-127"/>
                  <a:ea typeface="넥슨Lv1고딕 Low OTF" panose="00000500000000000000" pitchFamily="50" charset="-127"/>
                </a:rPr>
                <a:t>공통된 주차</a:t>
              </a:r>
              <a:endParaRPr lang="en-US" altLang="ko-KR" sz="2500" dirty="0">
                <a:solidFill>
                  <a:srgbClr val="FF0000"/>
                </a:solidFill>
                <a:latin typeface="넥슨Lv1고딕 Low OTF" panose="00000500000000000000" pitchFamily="50" charset="-127"/>
                <a:ea typeface="넥슨Lv1고딕 Low OTF" panose="00000500000000000000" pitchFamily="50" charset="-127"/>
              </a:endParaRPr>
            </a:p>
          </p:txBody>
        </p:sp>
        <p:pic>
          <p:nvPicPr>
            <p:cNvPr id="17" name="Picture 2"/>
            <p:cNvPicPr>
              <a:picLocks noChangeAspect="1" noChangeArrowheads="1"/>
            </p:cNvPicPr>
            <p:nvPr/>
          </p:nvPicPr>
          <p:blipFill>
            <a:blip r:embed="rId3"/>
            <a:srcRect/>
            <a:stretch>
              <a:fillRect/>
            </a:stretch>
          </p:blipFill>
          <p:spPr bwMode="auto">
            <a:xfrm>
              <a:off x="8382000" y="3771900"/>
              <a:ext cx="1876425" cy="3038475"/>
            </a:xfrm>
            <a:prstGeom prst="rect">
              <a:avLst/>
            </a:prstGeom>
            <a:noFill/>
            <a:ln w="9525">
              <a:noFill/>
              <a:miter lim="800000"/>
              <a:headEnd/>
              <a:tailEnd/>
            </a:ln>
            <a:effectLst/>
          </p:spPr>
        </p:pic>
        <p:sp>
          <p:nvSpPr>
            <p:cNvPr id="18" name="직사각형 17"/>
            <p:cNvSpPr/>
            <p:nvPr/>
          </p:nvSpPr>
          <p:spPr>
            <a:xfrm>
              <a:off x="8382000" y="3771900"/>
              <a:ext cx="838200" cy="762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8382000" y="5200650"/>
              <a:ext cx="838200" cy="1466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왼쪽 중괄호 19"/>
            <p:cNvSpPr/>
            <p:nvPr/>
          </p:nvSpPr>
          <p:spPr>
            <a:xfrm>
              <a:off x="7848600" y="4000500"/>
              <a:ext cx="457200" cy="2514600"/>
            </a:xfrm>
            <a:prstGeom prst="leftBrace">
              <a:avLst>
                <a:gd name="adj1" fmla="val 36458"/>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1" name="Object 21"/>
          <p:cNvSpPr txBox="1"/>
          <p:nvPr/>
        </p:nvSpPr>
        <p:spPr>
          <a:xfrm>
            <a:off x="6286480" y="8358210"/>
            <a:ext cx="6324600" cy="707886"/>
          </a:xfrm>
          <a:prstGeom prst="rect">
            <a:avLst/>
          </a:prstGeom>
          <a:noFill/>
        </p:spPr>
        <p:txBody>
          <a:bodyPr wrap="square" rtlCol="0" anchor="t">
            <a:spAutoFit/>
          </a:bodyPr>
          <a:lstStyle/>
          <a:p>
            <a:pPr algn="ctr"/>
            <a:r>
              <a:rPr lang="ko-KR" altLang="en-US" sz="2000" b="1" dirty="0" err="1">
                <a:latin typeface="넥슨Lv1고딕 Low OTF" panose="00000500000000000000" pitchFamily="50" charset="-127"/>
                <a:ea typeface="넥슨Lv1고딕 Low OTF" panose="00000500000000000000" pitchFamily="50" charset="-127"/>
              </a:rPr>
              <a:t>주차별</a:t>
            </a:r>
            <a:r>
              <a:rPr lang="ko-KR" altLang="en-US" sz="2000" b="1" dirty="0">
                <a:latin typeface="넥슨Lv1고딕 Low OTF" panose="00000500000000000000" pitchFamily="50" charset="-127"/>
                <a:ea typeface="넥슨Lv1고딕 Low OTF" panose="00000500000000000000" pitchFamily="50" charset="-127"/>
              </a:rPr>
              <a:t> 종속변수 </a:t>
            </a:r>
            <a:r>
              <a:rPr lang="en-US" altLang="ko-KR" sz="2000" b="1" dirty="0">
                <a:latin typeface="넥슨Lv1고딕 Low OTF" panose="00000500000000000000" pitchFamily="50" charset="-127"/>
                <a:ea typeface="넥슨Lv1고딕 Low OTF" panose="00000500000000000000" pitchFamily="50" charset="-127"/>
              </a:rPr>
              <a:t>Data </a:t>
            </a:r>
            <a:r>
              <a:rPr lang="ko-KR" altLang="en-US" sz="2000" b="1" dirty="0">
                <a:latin typeface="넥슨Lv1고딕 Low OTF" panose="00000500000000000000" pitchFamily="50" charset="-127"/>
                <a:ea typeface="넥슨Lv1고딕 Low OTF" panose="00000500000000000000" pitchFamily="50" charset="-127"/>
              </a:rPr>
              <a:t>개수에 맞추어 </a:t>
            </a:r>
            <a:endParaRPr lang="en-US" altLang="ko-KR" sz="2000" b="1" dirty="0">
              <a:latin typeface="넥슨Lv1고딕 Low OTF" panose="00000500000000000000" pitchFamily="50" charset="-127"/>
              <a:ea typeface="넥슨Lv1고딕 Low OTF" panose="00000500000000000000" pitchFamily="50" charset="-127"/>
            </a:endParaRPr>
          </a:p>
          <a:p>
            <a:pPr algn="ctr"/>
            <a:r>
              <a:rPr lang="ko-KR" altLang="en-US" sz="2000" b="1" dirty="0">
                <a:latin typeface="넥슨Lv1고딕 Low OTF" panose="00000500000000000000" pitchFamily="50" charset="-127"/>
                <a:ea typeface="넥슨Lv1고딕 Low OTF" panose="00000500000000000000" pitchFamily="50" charset="-127"/>
              </a:rPr>
              <a:t>독립변수 </a:t>
            </a:r>
            <a:r>
              <a:rPr lang="en-US" altLang="ko-KR" sz="2000" b="1" dirty="0">
                <a:latin typeface="넥슨Lv1고딕 Low OTF" panose="00000500000000000000" pitchFamily="50" charset="-127"/>
                <a:ea typeface="넥슨Lv1고딕 Low OTF" panose="00000500000000000000" pitchFamily="50" charset="-127"/>
              </a:rPr>
              <a:t>Data Random</a:t>
            </a:r>
            <a:r>
              <a:rPr lang="ko-KR" altLang="en-US" sz="2000" b="1" dirty="0">
                <a:latin typeface="넥슨Lv1고딕 Low OTF" panose="00000500000000000000" pitchFamily="50" charset="-127"/>
                <a:ea typeface="넥슨Lv1고딕 Low OTF" panose="00000500000000000000" pitchFamily="50" charset="-127"/>
              </a:rPr>
              <a:t>추출 및 </a:t>
            </a:r>
            <a:r>
              <a:rPr lang="en-US" altLang="ko-KR" sz="2000" b="1" dirty="0" err="1">
                <a:latin typeface="넥슨Lv1고딕 Low OTF" panose="00000500000000000000" pitchFamily="50" charset="-127"/>
                <a:ea typeface="넥슨Lv1고딕 Low OTF" panose="00000500000000000000" pitchFamily="50" charset="-127"/>
              </a:rPr>
              <a:t>concat</a:t>
            </a:r>
            <a:endParaRPr lang="en-US" altLang="ko-KR" sz="2000" b="1" dirty="0">
              <a:latin typeface="넥슨Lv1고딕 Low OTF" panose="00000500000000000000" pitchFamily="50" charset="-127"/>
              <a:ea typeface="넥슨Lv1고딕 Low OTF" panose="00000500000000000000" pitchFamily="50" charset="-127"/>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원본 데이터 확인</a:t>
            </a:r>
          </a:p>
        </p:txBody>
      </p:sp>
      <p:sp>
        <p:nvSpPr>
          <p:cNvPr id="25" name="모서리가 둥근 직사각형 24"/>
          <p:cNvSpPr/>
          <p:nvPr/>
        </p:nvSpPr>
        <p:spPr>
          <a:xfrm>
            <a:off x="4714844" y="2214542"/>
            <a:ext cx="1071570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 name="그룹 21"/>
          <p:cNvGrpSpPr/>
          <p:nvPr/>
        </p:nvGrpSpPr>
        <p:grpSpPr>
          <a:xfrm>
            <a:off x="5643538" y="3037157"/>
            <a:ext cx="3208638" cy="5406275"/>
            <a:chOff x="7950202" y="3962402"/>
            <a:chExt cx="2852122" cy="4805578"/>
          </a:xfrm>
        </p:grpSpPr>
        <p:sp>
          <p:nvSpPr>
            <p:cNvPr id="23" name="Object 21"/>
            <p:cNvSpPr txBox="1"/>
            <p:nvPr/>
          </p:nvSpPr>
          <p:spPr>
            <a:xfrm>
              <a:off x="8140703" y="8343932"/>
              <a:ext cx="2438399" cy="424048"/>
            </a:xfrm>
            <a:prstGeom prst="rect">
              <a:avLst/>
            </a:prstGeom>
            <a:noFill/>
          </p:spPr>
          <p:txBody>
            <a:bodyPr wrap="square" rtlCol="0" anchor="t">
              <a:spAutoFit/>
            </a:bodyPr>
            <a:lstStyle/>
            <a:p>
              <a:pPr algn="ctr"/>
              <a:r>
                <a:rPr lang="en-US" altLang="ko-KR" sz="2500" b="1" dirty="0">
                  <a:latin typeface="넥슨Lv1고딕 OTF Bold" pitchFamily="50" charset="-127"/>
                  <a:ea typeface="넥슨Lv1고딕 OTF Bold" pitchFamily="50" charset="-127"/>
                </a:rPr>
                <a:t> </a:t>
              </a:r>
              <a:r>
                <a:rPr lang="ko-KR" altLang="en-US" sz="2500" b="1" dirty="0" err="1">
                  <a:latin typeface="넥슨Lv1고딕 OTF Bold" pitchFamily="50" charset="-127"/>
                  <a:ea typeface="넥슨Lv1고딕 OTF Bold" pitchFamily="50" charset="-127"/>
                </a:rPr>
                <a:t>결측치</a:t>
              </a:r>
              <a:r>
                <a:rPr lang="ko-KR" altLang="en-US" sz="2500" b="1" dirty="0">
                  <a:latin typeface="넥슨Lv1고딕 OTF Bold" pitchFamily="50" charset="-127"/>
                  <a:ea typeface="넥슨Lv1고딕 OTF Bold" pitchFamily="50" charset="-127"/>
                </a:rPr>
                <a:t> 비율 </a:t>
              </a:r>
              <a:r>
                <a:rPr lang="en-US" altLang="ko-KR" sz="2500" b="1" dirty="0">
                  <a:latin typeface="넥슨Lv1고딕 OTF Bold" pitchFamily="50" charset="-127"/>
                  <a:ea typeface="넥슨Lv1고딕 OTF Bold" pitchFamily="50" charset="-127"/>
                </a:rPr>
                <a:t>(%) </a:t>
              </a:r>
            </a:p>
          </p:txBody>
        </p:sp>
        <p:pic>
          <p:nvPicPr>
            <p:cNvPr id="24" name="Picture 3"/>
            <p:cNvPicPr>
              <a:picLocks noChangeAspect="1" noChangeArrowheads="1"/>
            </p:cNvPicPr>
            <p:nvPr/>
          </p:nvPicPr>
          <p:blipFill>
            <a:blip r:embed="rId2"/>
            <a:srcRect/>
            <a:stretch>
              <a:fillRect/>
            </a:stretch>
          </p:blipFill>
          <p:spPr bwMode="auto">
            <a:xfrm>
              <a:off x="7950202" y="3962402"/>
              <a:ext cx="2852122" cy="4160000"/>
            </a:xfrm>
            <a:prstGeom prst="rect">
              <a:avLst/>
            </a:prstGeom>
            <a:noFill/>
            <a:ln w="9525">
              <a:noFill/>
              <a:miter lim="800000"/>
              <a:headEnd/>
              <a:tailEnd/>
            </a:ln>
            <a:effectLst/>
          </p:spPr>
        </p:pic>
      </p:grpSp>
      <p:grpSp>
        <p:nvGrpSpPr>
          <p:cNvPr id="26" name="그룹 25"/>
          <p:cNvGrpSpPr/>
          <p:nvPr/>
        </p:nvGrpSpPr>
        <p:grpSpPr>
          <a:xfrm>
            <a:off x="9945162" y="2500294"/>
            <a:ext cx="4842440" cy="6480000"/>
            <a:chOff x="11731096" y="1797272"/>
            <a:chExt cx="4842440" cy="6480000"/>
          </a:xfrm>
        </p:grpSpPr>
        <p:pic>
          <p:nvPicPr>
            <p:cNvPr id="27" name="Picture 18"/>
            <p:cNvPicPr>
              <a:picLocks noChangeAspect="1" noChangeArrowheads="1"/>
            </p:cNvPicPr>
            <p:nvPr/>
          </p:nvPicPr>
          <p:blipFill>
            <a:blip r:embed="rId3"/>
            <a:srcRect/>
            <a:stretch>
              <a:fillRect/>
            </a:stretch>
          </p:blipFill>
          <p:spPr bwMode="auto">
            <a:xfrm>
              <a:off x="11731096" y="1797272"/>
              <a:ext cx="4842440" cy="6480000"/>
            </a:xfrm>
            <a:prstGeom prst="rect">
              <a:avLst/>
            </a:prstGeom>
            <a:noFill/>
            <a:ln w="9525">
              <a:noFill/>
              <a:miter lim="800000"/>
              <a:headEnd/>
              <a:tailEnd/>
            </a:ln>
            <a:effectLst/>
          </p:spPr>
        </p:pic>
        <p:sp>
          <p:nvSpPr>
            <p:cNvPr id="28" name="Object 21"/>
            <p:cNvSpPr txBox="1"/>
            <p:nvPr/>
          </p:nvSpPr>
          <p:spPr>
            <a:xfrm>
              <a:off x="13716016" y="7248790"/>
              <a:ext cx="2819400" cy="861774"/>
            </a:xfrm>
            <a:prstGeom prst="rect">
              <a:avLst/>
            </a:prstGeom>
            <a:noFill/>
          </p:spPr>
          <p:txBody>
            <a:bodyPr wrap="square" rtlCol="0" anchor="t">
              <a:spAutoFit/>
            </a:bodyPr>
            <a:lstStyle/>
            <a:p>
              <a:pPr algn="ctr"/>
              <a:r>
                <a:rPr lang="ko-KR" altLang="en-US" sz="2500" b="1" dirty="0">
                  <a:latin typeface="넥슨Lv1고딕 OTF Bold" pitchFamily="50" charset="-127"/>
                  <a:ea typeface="넥슨Lv1고딕 OTF Bold" pitchFamily="50" charset="-127"/>
                </a:rPr>
                <a:t>원본데이터 시각화</a:t>
              </a:r>
              <a:endParaRPr lang="en-US" altLang="ko-KR" sz="2500" b="1" dirty="0">
                <a:latin typeface="넥슨Lv1고딕 OTF Bold" pitchFamily="50" charset="-127"/>
                <a:ea typeface="넥슨Lv1고딕 OTF Bold" pitchFamily="50" charset="-127"/>
              </a:endParaRPr>
            </a:p>
            <a:p>
              <a:pPr algn="ctr"/>
              <a:r>
                <a:rPr lang="en-US" altLang="ko-KR" sz="2500" b="1" dirty="0">
                  <a:latin typeface="넥슨Lv1고딕 OTF Bold" pitchFamily="50" charset="-127"/>
                  <a:ea typeface="넥슨Lv1고딕 OTF Bold" pitchFamily="50" charset="-127"/>
                </a:rPr>
                <a:t>- </a:t>
              </a:r>
              <a:r>
                <a:rPr lang="ko-KR" altLang="en-US" sz="2500" b="1" dirty="0">
                  <a:latin typeface="넥슨Lv1고딕 OTF Bold" pitchFamily="50" charset="-127"/>
                  <a:ea typeface="넥슨Lv1고딕 OTF Bold" pitchFamily="50" charset="-127"/>
                </a:rPr>
                <a:t>이상치 확인</a:t>
              </a:r>
              <a:endParaRPr lang="en-US" altLang="ko-KR" sz="2500" b="1" dirty="0">
                <a:latin typeface="넥슨Lv1고딕 OTF Bold" pitchFamily="50" charset="-127"/>
                <a:ea typeface="넥슨Lv1고딕 OTF Bold" pitchFamily="50" charset="-127"/>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smtClean="0">
                <a:latin typeface="넥슨Lv1고딕 OTF Bold" pitchFamily="50" charset="-127"/>
                <a:ea typeface="넥슨Lv1고딕 OTF Bold" pitchFamily="50" charset="-127"/>
              </a:rPr>
              <a:t>– </a:t>
            </a:r>
            <a:r>
              <a:rPr lang="ko-KR" altLang="en-US" sz="3000" dirty="0" smtClean="0">
                <a:latin typeface="넥슨Lv1고딕 OTF Bold" pitchFamily="50" charset="-127"/>
                <a:ea typeface="넥슨Lv1고딕 OTF Bold" pitchFamily="50" charset="-127"/>
              </a:rPr>
              <a:t>원본 데이터 </a:t>
            </a:r>
            <a:r>
              <a:rPr lang="ko-KR" altLang="en-US" sz="3000" dirty="0">
                <a:latin typeface="넥슨Lv1고딕 OTF Bold" pitchFamily="50" charset="-127"/>
                <a:ea typeface="넥슨Lv1고딕 OTF Bold" pitchFamily="50" charset="-127"/>
              </a:rPr>
              <a:t>이상치 수정</a:t>
            </a:r>
          </a:p>
        </p:txBody>
      </p:sp>
      <p:sp>
        <p:nvSpPr>
          <p:cNvPr id="25" name="모서리가 둥근 직사각형 24"/>
          <p:cNvSpPr/>
          <p:nvPr/>
        </p:nvSpPr>
        <p:spPr>
          <a:xfrm>
            <a:off x="3428960" y="2214542"/>
            <a:ext cx="1357322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3" name="그룹 12"/>
          <p:cNvGrpSpPr/>
          <p:nvPr/>
        </p:nvGrpSpPr>
        <p:grpSpPr>
          <a:xfrm>
            <a:off x="7929554" y="3763698"/>
            <a:ext cx="4181915" cy="3451504"/>
            <a:chOff x="12044362" y="2900358"/>
            <a:chExt cx="4181915" cy="3451504"/>
          </a:xfrm>
        </p:grpSpPr>
        <p:sp>
          <p:nvSpPr>
            <p:cNvPr id="14" name="Object 21"/>
            <p:cNvSpPr txBox="1"/>
            <p:nvPr/>
          </p:nvSpPr>
          <p:spPr>
            <a:xfrm>
              <a:off x="12470377" y="2900358"/>
              <a:ext cx="3200400" cy="477054"/>
            </a:xfrm>
            <a:prstGeom prst="rect">
              <a:avLst/>
            </a:prstGeom>
            <a:noFill/>
          </p:spPr>
          <p:txBody>
            <a:bodyPr wrap="square" rtlCol="0" anchor="t">
              <a:spAutoFit/>
            </a:bodyPr>
            <a:lstStyle/>
            <a:p>
              <a:pPr algn="ctr"/>
              <a:r>
                <a:rPr lang="ko-KR" altLang="en-US" sz="2400" b="1" dirty="0">
                  <a:latin typeface="넥슨Lv1고딕 OTF Bold" pitchFamily="50" charset="-127"/>
                  <a:ea typeface="넥슨Lv1고딕 OTF Bold" pitchFamily="50" charset="-127"/>
                </a:rPr>
                <a:t>이상치 제한 기준 설정</a:t>
              </a:r>
              <a:endParaRPr lang="en-US" altLang="ko-KR" sz="2400" b="1" dirty="0">
                <a:latin typeface="넥슨Lv1고딕 OTF Bold" pitchFamily="50" charset="-127"/>
                <a:ea typeface="넥슨Lv1고딕 OTF Bold" pitchFamily="50" charset="-127"/>
              </a:endParaRPr>
            </a:p>
          </p:txBody>
        </p:sp>
        <p:pic>
          <p:nvPicPr>
            <p:cNvPr id="15" name="Picture 2"/>
            <p:cNvPicPr>
              <a:picLocks noChangeAspect="1" noChangeArrowheads="1"/>
            </p:cNvPicPr>
            <p:nvPr/>
          </p:nvPicPr>
          <p:blipFill>
            <a:blip r:embed="rId2"/>
            <a:srcRect/>
            <a:stretch>
              <a:fillRect/>
            </a:stretch>
          </p:blipFill>
          <p:spPr bwMode="auto">
            <a:xfrm>
              <a:off x="12044362" y="3471862"/>
              <a:ext cx="4181915" cy="2880000"/>
            </a:xfrm>
            <a:prstGeom prst="rect">
              <a:avLst/>
            </a:prstGeom>
            <a:noFill/>
            <a:ln w="9525">
              <a:noFill/>
              <a:miter lim="800000"/>
              <a:headEnd/>
              <a:tailEnd/>
            </a:ln>
            <a:effectLst/>
          </p:spPr>
        </p:pic>
      </p:grpSp>
      <p:grpSp>
        <p:nvGrpSpPr>
          <p:cNvPr id="18" name="그룹 28"/>
          <p:cNvGrpSpPr>
            <a:grpSpLocks noChangeAspect="1"/>
          </p:cNvGrpSpPr>
          <p:nvPr/>
        </p:nvGrpSpPr>
        <p:grpSpPr>
          <a:xfrm>
            <a:off x="3562911" y="3286112"/>
            <a:ext cx="4223767" cy="4683526"/>
            <a:chOff x="7068510" y="3314700"/>
            <a:chExt cx="4000528" cy="4867404"/>
          </a:xfrm>
        </p:grpSpPr>
        <p:pic>
          <p:nvPicPr>
            <p:cNvPr id="19" name="Picture 3"/>
            <p:cNvPicPr>
              <a:picLocks noChangeAspect="1" noChangeArrowheads="1"/>
            </p:cNvPicPr>
            <p:nvPr/>
          </p:nvPicPr>
          <p:blipFill>
            <a:blip r:embed="rId3"/>
            <a:srcRect/>
            <a:stretch>
              <a:fillRect/>
            </a:stretch>
          </p:blipFill>
          <p:spPr bwMode="auto">
            <a:xfrm>
              <a:off x="7724681" y="3314700"/>
              <a:ext cx="2688186" cy="942974"/>
            </a:xfrm>
            <a:prstGeom prst="rect">
              <a:avLst/>
            </a:prstGeom>
            <a:noFill/>
            <a:ln w="9525">
              <a:noFill/>
              <a:miter lim="800000"/>
              <a:headEnd/>
              <a:tailEnd/>
            </a:ln>
            <a:effectLst/>
          </p:spPr>
        </p:pic>
        <p:sp>
          <p:nvSpPr>
            <p:cNvPr id="20" name="Object 21"/>
            <p:cNvSpPr txBox="1"/>
            <p:nvPr/>
          </p:nvSpPr>
          <p:spPr>
            <a:xfrm>
              <a:off x="7068510" y="4381500"/>
              <a:ext cx="4000528" cy="802314"/>
            </a:xfrm>
            <a:prstGeom prst="rect">
              <a:avLst/>
            </a:prstGeom>
            <a:noFill/>
          </p:spPr>
          <p:txBody>
            <a:bodyPr wrap="square" rtlCol="0" anchor="t">
              <a:spAutoFit/>
            </a:bodyPr>
            <a:lstStyle/>
            <a:p>
              <a:pPr algn="ctr"/>
              <a:r>
                <a:rPr lang="en-US" altLang="ko-KR" sz="2200" b="1" dirty="0" err="1">
                  <a:latin typeface="넥슨Lv1고딕 OTF Bold" pitchFamily="50" charset="-127"/>
                  <a:ea typeface="넥슨Lv1고딕 OTF Bold" pitchFamily="50" charset="-127"/>
                </a:rPr>
                <a:t>Brix</a:t>
              </a:r>
              <a:r>
                <a:rPr lang="en-US" altLang="ko-KR" sz="2200" b="1" dirty="0">
                  <a:latin typeface="넥슨Lv1고딕 OTF Bold" pitchFamily="50" charset="-127"/>
                  <a:ea typeface="넥슨Lv1고딕 OTF Bold" pitchFamily="50" charset="-127"/>
                </a:rPr>
                <a:t>  : 44.5 </a:t>
              </a:r>
              <a:r>
                <a:rPr lang="ko-KR" altLang="en-US" sz="2200" b="1" dirty="0">
                  <a:latin typeface="넥슨Lv1고딕 OTF Bold" pitchFamily="50" charset="-127"/>
                  <a:ea typeface="넥슨Lv1고딕 OTF Bold" pitchFamily="50" charset="-127"/>
                </a:rPr>
                <a:t>→ </a:t>
              </a:r>
              <a:r>
                <a:rPr lang="en-US" altLang="ko-KR" sz="2200" b="1" dirty="0">
                  <a:latin typeface="넥슨Lv1고딕 OTF Bold" pitchFamily="50" charset="-127"/>
                  <a:ea typeface="넥슨Lv1고딕 OTF Bold" pitchFamily="50" charset="-127"/>
                </a:rPr>
                <a:t>4.5</a:t>
              </a:r>
            </a:p>
            <a:p>
              <a:pPr algn="ctr"/>
              <a:r>
                <a:rPr lang="en-US" altLang="ko-KR" sz="2200" b="1" dirty="0">
                  <a:latin typeface="넥슨Lv1고딕 OTF Bold" pitchFamily="50" charset="-127"/>
                  <a:ea typeface="넥슨Lv1고딕 OTF Bold" pitchFamily="50" charset="-127"/>
                </a:rPr>
                <a:t>(</a:t>
              </a:r>
              <a:r>
                <a:rPr lang="ko-KR" altLang="en-US" sz="2200" b="1" dirty="0">
                  <a:latin typeface="넥슨Lv1고딕 OTF Bold" pitchFamily="50" charset="-127"/>
                  <a:ea typeface="넥슨Lv1고딕 OTF Bold" pitchFamily="50" charset="-127"/>
                </a:rPr>
                <a:t>코카콜라 </a:t>
              </a:r>
              <a:r>
                <a:rPr lang="en-US" altLang="ko-KR" sz="2200" b="1" dirty="0" err="1">
                  <a:latin typeface="넥슨Lv1고딕 OTF Bold" pitchFamily="50" charset="-127"/>
                  <a:ea typeface="넥슨Lv1고딕 OTF Bold" pitchFamily="50" charset="-127"/>
                </a:rPr>
                <a:t>Brix</a:t>
              </a:r>
              <a:r>
                <a:rPr lang="en-US" altLang="ko-KR" sz="2200" b="1" dirty="0">
                  <a:latin typeface="넥슨Lv1고딕 OTF Bold" pitchFamily="50" charset="-127"/>
                  <a:ea typeface="넥슨Lv1고딕 OTF Bold" pitchFamily="50" charset="-127"/>
                </a:rPr>
                <a:t> : 11 )</a:t>
              </a:r>
            </a:p>
          </p:txBody>
        </p:sp>
        <p:pic>
          <p:nvPicPr>
            <p:cNvPr id="21" name="Picture 4"/>
            <p:cNvPicPr>
              <a:picLocks noChangeAspect="1" noChangeArrowheads="1"/>
            </p:cNvPicPr>
            <p:nvPr/>
          </p:nvPicPr>
          <p:blipFill>
            <a:blip r:embed="rId4"/>
            <a:srcRect/>
            <a:stretch>
              <a:fillRect/>
            </a:stretch>
          </p:blipFill>
          <p:spPr bwMode="auto">
            <a:xfrm>
              <a:off x="7297124" y="5295901"/>
              <a:ext cx="3543300" cy="2417254"/>
            </a:xfrm>
            <a:prstGeom prst="rect">
              <a:avLst/>
            </a:prstGeom>
            <a:noFill/>
            <a:ln w="9525">
              <a:noFill/>
              <a:miter lim="800000"/>
              <a:headEnd/>
              <a:tailEnd/>
            </a:ln>
            <a:effectLst/>
          </p:spPr>
        </p:pic>
        <p:sp>
          <p:nvSpPr>
            <p:cNvPr id="22" name="Object 21"/>
            <p:cNvSpPr txBox="1"/>
            <p:nvPr/>
          </p:nvSpPr>
          <p:spPr>
            <a:xfrm>
              <a:off x="7358049" y="7734300"/>
              <a:ext cx="3421451" cy="447804"/>
            </a:xfrm>
            <a:prstGeom prst="rect">
              <a:avLst/>
            </a:prstGeom>
            <a:noFill/>
          </p:spPr>
          <p:txBody>
            <a:bodyPr wrap="square" rtlCol="0" anchor="t">
              <a:spAutoFit/>
            </a:bodyPr>
            <a:lstStyle/>
            <a:p>
              <a:pPr algn="ctr"/>
              <a:r>
                <a:rPr lang="en-US" altLang="ko-KR" sz="2200" b="1" dirty="0">
                  <a:latin typeface="넥슨Lv1고딕 OTF Bold" pitchFamily="50" charset="-127"/>
                  <a:ea typeface="넥슨Lv1고딕 OTF Bold" pitchFamily="50" charset="-127"/>
                </a:rPr>
                <a:t>0</a:t>
              </a:r>
              <a:r>
                <a:rPr lang="ko-KR" altLang="en-US" sz="2200" b="1" dirty="0">
                  <a:latin typeface="넥슨Lv1고딕 OTF Bold" pitchFamily="50" charset="-127"/>
                  <a:ea typeface="넥슨Lv1고딕 OTF Bold" pitchFamily="50" charset="-127"/>
                </a:rPr>
                <a:t>도 이하 온도 → </a:t>
              </a:r>
              <a:r>
                <a:rPr lang="en-US" altLang="ko-KR" sz="2200" b="1" dirty="0">
                  <a:latin typeface="넥슨Lv1고딕 OTF Bold" pitchFamily="50" charset="-127"/>
                  <a:ea typeface="넥슨Lv1고딕 OTF Bold" pitchFamily="50" charset="-127"/>
                </a:rPr>
                <a:t>null</a:t>
              </a:r>
            </a:p>
          </p:txBody>
        </p:sp>
      </p:grpSp>
      <p:pic>
        <p:nvPicPr>
          <p:cNvPr id="76802" name="Picture 2" descr="°Brix of different types of tomatoes (mean±SD)"/>
          <p:cNvPicPr>
            <a:picLocks noChangeAspect="1" noChangeArrowheads="1"/>
          </p:cNvPicPr>
          <p:nvPr/>
        </p:nvPicPr>
        <p:blipFill>
          <a:blip r:embed="rId5"/>
          <a:srcRect/>
          <a:stretch>
            <a:fillRect/>
          </a:stretch>
        </p:blipFill>
        <p:spPr bwMode="auto">
          <a:xfrm>
            <a:off x="12358710" y="3814696"/>
            <a:ext cx="4286280" cy="3731584"/>
          </a:xfrm>
          <a:prstGeom prst="rect">
            <a:avLst/>
          </a:prstGeom>
          <a:noFill/>
        </p:spPr>
      </p:pic>
      <p:sp>
        <p:nvSpPr>
          <p:cNvPr id="26" name="직사각형 25"/>
          <p:cNvSpPr/>
          <p:nvPr/>
        </p:nvSpPr>
        <p:spPr>
          <a:xfrm>
            <a:off x="11072826" y="9644094"/>
            <a:ext cx="6411244" cy="338554"/>
          </a:xfrm>
          <a:prstGeom prst="rect">
            <a:avLst/>
          </a:prstGeom>
        </p:spPr>
        <p:txBody>
          <a:bodyPr wrap="square">
            <a:spAutoFit/>
          </a:bodyPr>
          <a:lstStyle/>
          <a:p>
            <a:pPr algn="r"/>
            <a:r>
              <a:rPr lang="ko-KR" altLang="en-US" sz="1600" dirty="0">
                <a:latin typeface="넥슨Lv1고딕 OTF Bold" pitchFamily="50" charset="-127"/>
                <a:ea typeface="넥슨Lv1고딕 OTF Bold" pitchFamily="50" charset="-127"/>
              </a:rPr>
              <a:t>출처 </a:t>
            </a:r>
            <a:r>
              <a:rPr lang="en-US" altLang="ko-KR" sz="1600" dirty="0">
                <a:latin typeface="넥슨Lv1고딕 OTF Bold" pitchFamily="50" charset="-127"/>
                <a:ea typeface="넥슨Lv1고딕 OTF Bold" pitchFamily="50" charset="-127"/>
              </a:rPr>
              <a:t>: </a:t>
            </a:r>
            <a:r>
              <a:rPr lang="ko-KR" altLang="en-US" sz="1600" dirty="0" err="1">
                <a:latin typeface="넥슨Lv1고딕 OTF Bold" pitchFamily="50" charset="-127"/>
                <a:ea typeface="넥슨Lv1고딕 OTF Bold" pitchFamily="50" charset="-127"/>
              </a:rPr>
              <a:t>농총진흥청</a:t>
            </a:r>
            <a:r>
              <a:rPr lang="en-US" altLang="ko-KR" sz="1600" dirty="0">
                <a:latin typeface="넥슨Lv1고딕 OTF Bold" pitchFamily="50" charset="-127"/>
                <a:ea typeface="넥슨Lv1고딕 OTF Bold" pitchFamily="50" charset="-127"/>
              </a:rPr>
              <a:t> ,(</a:t>
            </a:r>
            <a:r>
              <a:rPr lang="en-US" sz="1600" dirty="0">
                <a:latin typeface="넥슨Lv1고딕 OTF Bold" pitchFamily="50" charset="-127"/>
                <a:ea typeface="넥슨Lv1고딕 OTF Bold" pitchFamily="50" charset="-127"/>
              </a:rPr>
              <a:t>L. </a:t>
            </a:r>
            <a:r>
              <a:rPr lang="en-US" sz="1600" dirty="0" err="1">
                <a:latin typeface="넥슨Lv1고딕 OTF Bold" pitchFamily="50" charset="-127"/>
                <a:ea typeface="넥슨Lv1고딕 OTF Bold" pitchFamily="50" charset="-127"/>
              </a:rPr>
              <a:t>Helyes</a:t>
            </a:r>
            <a:r>
              <a:rPr lang="en-US" sz="1600" dirty="0">
                <a:latin typeface="넥슨Lv1고딕 OTF Bold" pitchFamily="50" charset="-127"/>
                <a:ea typeface="넥슨Lv1고딕 OTF Bold" pitchFamily="50" charset="-127"/>
              </a:rPr>
              <a:t>, Z. </a:t>
            </a:r>
            <a:r>
              <a:rPr lang="en-US" sz="1600" dirty="0" err="1">
                <a:latin typeface="넥슨Lv1고딕 OTF Bold" pitchFamily="50" charset="-127"/>
                <a:ea typeface="넥슨Lv1고딕 OTF Bold" pitchFamily="50" charset="-127"/>
              </a:rPr>
              <a:t>Pék</a:t>
            </a:r>
            <a:r>
              <a:rPr lang="en-US" sz="1600" dirty="0">
                <a:latin typeface="넥슨Lv1고딕 OTF Bold" pitchFamily="50" charset="-127"/>
                <a:ea typeface="넥슨Lv1고딕 OTF Bold" pitchFamily="50" charset="-127"/>
              </a:rPr>
              <a:t>, and A. </a:t>
            </a:r>
            <a:r>
              <a:rPr lang="en-US" sz="1600" dirty="0" err="1">
                <a:latin typeface="넥슨Lv1고딕 OTF Bold" pitchFamily="50" charset="-127"/>
                <a:ea typeface="넥슨Lv1고딕 OTF Bold" pitchFamily="50" charset="-127"/>
              </a:rPr>
              <a:t>Lugasi</a:t>
            </a:r>
            <a:r>
              <a:rPr lang="en-US" sz="1600" dirty="0">
                <a:latin typeface="넥슨Lv1고딕 OTF Bold" pitchFamily="50" charset="-127"/>
                <a:ea typeface="넥슨Lv1고딕 OTF Bold" pitchFamily="50" charset="-127"/>
              </a:rPr>
              <a:t>, 2008)</a:t>
            </a:r>
          </a:p>
        </p:txBody>
      </p:sp>
      <p:sp>
        <p:nvSpPr>
          <p:cNvPr id="30" name="TextBox 29"/>
          <p:cNvSpPr txBox="1"/>
          <p:nvPr/>
        </p:nvSpPr>
        <p:spPr>
          <a:xfrm>
            <a:off x="13073090" y="3286112"/>
            <a:ext cx="2571768" cy="400110"/>
          </a:xfrm>
          <a:prstGeom prst="rect">
            <a:avLst/>
          </a:prstGeom>
          <a:noFill/>
        </p:spPr>
        <p:txBody>
          <a:bodyPr wrap="square" rtlCol="0">
            <a:spAutoFit/>
          </a:bodyPr>
          <a:lstStyle/>
          <a:p>
            <a:pPr algn="ctr"/>
            <a:r>
              <a:rPr lang="ko-KR" altLang="en-US" sz="2000" dirty="0">
                <a:latin typeface="넥슨Lv1고딕 OTF Bold" pitchFamily="50" charset="-127"/>
                <a:ea typeface="넥슨Lv1고딕 OTF Bold" pitchFamily="50" charset="-127"/>
              </a:rPr>
              <a:t>토마토 </a:t>
            </a:r>
            <a:r>
              <a:rPr lang="en-US" altLang="ko-KR" sz="2000" dirty="0" err="1">
                <a:latin typeface="넥슨Lv1고딕 OTF Bold" pitchFamily="50" charset="-127"/>
                <a:ea typeface="넥슨Lv1고딕 OTF Bold" pitchFamily="50" charset="-127"/>
              </a:rPr>
              <a:t>Brix</a:t>
            </a:r>
            <a:r>
              <a:rPr lang="en-US" altLang="ko-KR" sz="2000" dirty="0">
                <a:latin typeface="넥슨Lv1고딕 OTF Bold" pitchFamily="50" charset="-127"/>
                <a:ea typeface="넥슨Lv1고딕 OTF Bold" pitchFamily="50" charset="-127"/>
              </a:rPr>
              <a:t> : 4 ~ 12</a:t>
            </a:r>
            <a:endParaRPr lang="ko-KR" altLang="en-US" sz="2000" dirty="0">
              <a:latin typeface="넥슨Lv1고딕 OTF Bold" pitchFamily="50" charset="-127"/>
              <a:ea typeface="넥슨Lv1고딕 OTF Bold" pitchFamily="50" charset="-127"/>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a:latin typeface="넥슨Lv1고딕 OTF Bold" pitchFamily="50" charset="-127"/>
                <a:ea typeface="넥슨Lv1고딕 OTF Bold" pitchFamily="50" charset="-127"/>
              </a:rPr>
              <a:t>- </a:t>
            </a:r>
            <a:r>
              <a:rPr lang="ko-KR" altLang="en-US" sz="3000" dirty="0" err="1">
                <a:latin typeface="넥슨Lv1고딕 OTF Bold" pitchFamily="50" charset="-127"/>
                <a:ea typeface="넥슨Lv1고딕 OTF Bold" pitchFamily="50" charset="-127"/>
              </a:rPr>
              <a:t>결측치</a:t>
            </a:r>
            <a:r>
              <a:rPr lang="ko-KR" altLang="en-US" sz="3000" dirty="0">
                <a:latin typeface="넥슨Lv1고딕 OTF Bold" pitchFamily="50" charset="-127"/>
                <a:ea typeface="넥슨Lv1고딕 OTF Bold" pitchFamily="50" charset="-127"/>
              </a:rPr>
              <a:t> 대체 방법</a:t>
            </a:r>
          </a:p>
        </p:txBody>
      </p:sp>
      <p:sp>
        <p:nvSpPr>
          <p:cNvPr id="25" name="모서리가 둥근 직사각형 24"/>
          <p:cNvSpPr/>
          <p:nvPr/>
        </p:nvSpPr>
        <p:spPr>
          <a:xfrm>
            <a:off x="3383360" y="2327153"/>
            <a:ext cx="1285884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a:extLst>
              <a:ext uri="{FF2B5EF4-FFF2-40B4-BE49-F238E27FC236}">
                <a16:creationId xmlns="" xmlns:a16="http://schemas.microsoft.com/office/drawing/2014/main" id="{ADF45DF7-1336-CD27-2352-C6587323A3FE}"/>
              </a:ext>
            </a:extLst>
          </p:cNvPr>
          <p:cNvPicPr>
            <a:picLocks noChangeAspect="1" noChangeArrowheads="1"/>
          </p:cNvPicPr>
          <p:nvPr/>
        </p:nvPicPr>
        <p:blipFill>
          <a:blip r:embed="rId2" cstate="print"/>
          <a:srcRect/>
          <a:stretch>
            <a:fillRect/>
          </a:stretch>
        </p:blipFill>
        <p:spPr bwMode="auto">
          <a:xfrm>
            <a:off x="4161544" y="2767556"/>
            <a:ext cx="4342268" cy="2880000"/>
          </a:xfrm>
          <a:prstGeom prst="rect">
            <a:avLst/>
          </a:prstGeom>
          <a:noFill/>
          <a:ln w="9525">
            <a:noFill/>
            <a:miter lim="800000"/>
            <a:headEnd/>
            <a:tailEnd/>
          </a:ln>
          <a:effectLst/>
        </p:spPr>
      </p:pic>
      <p:pic>
        <p:nvPicPr>
          <p:cNvPr id="7" name="Picture 2">
            <a:extLst>
              <a:ext uri="{FF2B5EF4-FFF2-40B4-BE49-F238E27FC236}">
                <a16:creationId xmlns="" xmlns:a16="http://schemas.microsoft.com/office/drawing/2014/main" id="{2E7B38FF-C95C-70E5-B1DA-01D1D9EBEA23}"/>
              </a:ext>
            </a:extLst>
          </p:cNvPr>
          <p:cNvPicPr>
            <a:picLocks noChangeAspect="1" noChangeArrowheads="1"/>
          </p:cNvPicPr>
          <p:nvPr/>
        </p:nvPicPr>
        <p:blipFill>
          <a:blip r:embed="rId3" cstate="print"/>
          <a:srcRect/>
          <a:stretch>
            <a:fillRect/>
          </a:stretch>
        </p:blipFill>
        <p:spPr bwMode="auto">
          <a:xfrm>
            <a:off x="8924220" y="2767556"/>
            <a:ext cx="4324236" cy="2880000"/>
          </a:xfrm>
          <a:prstGeom prst="rect">
            <a:avLst/>
          </a:prstGeom>
          <a:noFill/>
          <a:ln w="9525">
            <a:noFill/>
            <a:miter lim="800000"/>
            <a:headEnd/>
            <a:tailEnd/>
          </a:ln>
          <a:effectLst/>
        </p:spPr>
      </p:pic>
      <p:pic>
        <p:nvPicPr>
          <p:cNvPr id="8" name="Picture 2">
            <a:extLst>
              <a:ext uri="{FF2B5EF4-FFF2-40B4-BE49-F238E27FC236}">
                <a16:creationId xmlns="" xmlns:a16="http://schemas.microsoft.com/office/drawing/2014/main" id="{63E96935-9107-D740-1B78-2E8FF42DBBDF}"/>
              </a:ext>
            </a:extLst>
          </p:cNvPr>
          <p:cNvPicPr>
            <a:picLocks noChangeAspect="1" noChangeArrowheads="1"/>
          </p:cNvPicPr>
          <p:nvPr/>
        </p:nvPicPr>
        <p:blipFill>
          <a:blip r:embed="rId4" cstate="print"/>
          <a:srcRect/>
          <a:stretch>
            <a:fillRect/>
          </a:stretch>
        </p:blipFill>
        <p:spPr bwMode="auto">
          <a:xfrm>
            <a:off x="4173554" y="6079924"/>
            <a:ext cx="4318249" cy="2880000"/>
          </a:xfrm>
          <a:prstGeom prst="rect">
            <a:avLst/>
          </a:prstGeom>
          <a:noFill/>
          <a:ln w="9525">
            <a:noFill/>
            <a:miter lim="800000"/>
            <a:headEnd/>
            <a:tailEnd/>
          </a:ln>
          <a:effectLst/>
        </p:spPr>
      </p:pic>
      <p:sp>
        <p:nvSpPr>
          <p:cNvPr id="10" name="TextBox 9">
            <a:extLst>
              <a:ext uri="{FF2B5EF4-FFF2-40B4-BE49-F238E27FC236}">
                <a16:creationId xmlns="" xmlns:a16="http://schemas.microsoft.com/office/drawing/2014/main" id="{42F0DF33-AEDC-F467-DBAD-35674A7112FF}"/>
              </a:ext>
            </a:extLst>
          </p:cNvPr>
          <p:cNvSpPr txBox="1"/>
          <p:nvPr/>
        </p:nvSpPr>
        <p:spPr>
          <a:xfrm>
            <a:off x="4116194" y="2327153"/>
            <a:ext cx="4432968" cy="400110"/>
          </a:xfrm>
          <a:prstGeom prst="rect">
            <a:avLst/>
          </a:prstGeom>
          <a:noFill/>
        </p:spPr>
        <p:txBody>
          <a:bodyPr wrap="square">
            <a:spAutoFit/>
          </a:bodyPr>
          <a:lstStyle/>
          <a:p>
            <a:pPr algn="ct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Simple imputer (</a:t>
            </a:r>
            <a:r>
              <a:rPr lang="ko-KR" altLang="en-US"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평균값</a:t>
            </a: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a:t>
            </a:r>
            <a:r>
              <a:rPr lang="ko-KR" altLang="en-US"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중앙값</a:t>
            </a: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a:t>
            </a:r>
            <a:endParaRPr lang="ko-KR" altLang="en-US" sz="2000" dirty="0">
              <a:latin typeface="넥슨Lv1고딕 OTF Bold" panose="00000800000000000000" pitchFamily="50" charset="-128"/>
              <a:ea typeface="넥슨Lv1고딕 OTF Bold" panose="00000800000000000000" pitchFamily="50" charset="-128"/>
            </a:endParaRPr>
          </a:p>
        </p:txBody>
      </p:sp>
      <p:sp>
        <p:nvSpPr>
          <p:cNvPr id="12" name="TextBox 11">
            <a:extLst>
              <a:ext uri="{FF2B5EF4-FFF2-40B4-BE49-F238E27FC236}">
                <a16:creationId xmlns="" xmlns:a16="http://schemas.microsoft.com/office/drawing/2014/main" id="{93303216-6E30-06D0-A610-3A03865E1D27}"/>
              </a:ext>
            </a:extLst>
          </p:cNvPr>
          <p:cNvSpPr txBox="1"/>
          <p:nvPr/>
        </p:nvSpPr>
        <p:spPr>
          <a:xfrm>
            <a:off x="9248834" y="2327153"/>
            <a:ext cx="3675008" cy="400110"/>
          </a:xfrm>
          <a:prstGeom prst="rect">
            <a:avLst/>
          </a:prstGeom>
          <a:noFill/>
        </p:spPr>
        <p:txBody>
          <a:bodyPr wrap="square">
            <a:spAutoFit/>
          </a:bodyPr>
          <a:lstStyle/>
          <a:p>
            <a:pPr algn="ct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KNN imputer</a:t>
            </a:r>
            <a:endParaRPr lang="ko-KR" altLang="en-US" sz="2000" dirty="0">
              <a:latin typeface="넥슨Lv1고딕 OTF Bold" panose="00000800000000000000" pitchFamily="50" charset="-128"/>
              <a:ea typeface="넥슨Lv1고딕 OTF Bold" panose="00000800000000000000" pitchFamily="50" charset="-128"/>
            </a:endParaRPr>
          </a:p>
        </p:txBody>
      </p:sp>
      <p:pic>
        <p:nvPicPr>
          <p:cNvPr id="13" name="Picture 2">
            <a:extLst>
              <a:ext uri="{FF2B5EF4-FFF2-40B4-BE49-F238E27FC236}">
                <a16:creationId xmlns="" xmlns:a16="http://schemas.microsoft.com/office/drawing/2014/main" id="{B84CB311-CC5C-2B3C-9B39-15F3F0A5DB97}"/>
              </a:ext>
            </a:extLst>
          </p:cNvPr>
          <p:cNvPicPr>
            <a:picLocks noChangeAspect="1" noChangeArrowheads="1"/>
          </p:cNvPicPr>
          <p:nvPr/>
        </p:nvPicPr>
        <p:blipFill>
          <a:blip r:embed="rId5"/>
          <a:srcRect/>
          <a:stretch>
            <a:fillRect/>
          </a:stretch>
        </p:blipFill>
        <p:spPr bwMode="auto">
          <a:xfrm>
            <a:off x="8924220" y="6079604"/>
            <a:ext cx="6703108" cy="1806260"/>
          </a:xfrm>
          <a:prstGeom prst="rect">
            <a:avLst/>
          </a:prstGeom>
          <a:noFill/>
          <a:ln w="9525">
            <a:noFill/>
            <a:miter lim="800000"/>
            <a:headEnd/>
            <a:tailEnd/>
          </a:ln>
          <a:effectLst/>
        </p:spPr>
      </p:pic>
      <p:sp>
        <p:nvSpPr>
          <p:cNvPr id="17" name="TextBox 16">
            <a:extLst>
              <a:ext uri="{FF2B5EF4-FFF2-40B4-BE49-F238E27FC236}">
                <a16:creationId xmlns="" xmlns:a16="http://schemas.microsoft.com/office/drawing/2014/main" id="{AD5961B0-EFB2-5671-A6DB-D2C6F5C85E6B}"/>
              </a:ext>
            </a:extLst>
          </p:cNvPr>
          <p:cNvSpPr txBox="1"/>
          <p:nvPr/>
        </p:nvSpPr>
        <p:spPr>
          <a:xfrm>
            <a:off x="10008096" y="7870512"/>
            <a:ext cx="4680520" cy="369332"/>
          </a:xfrm>
          <a:prstGeom prst="rect">
            <a:avLst/>
          </a:prstGeom>
          <a:noFill/>
        </p:spPr>
        <p:txBody>
          <a:bodyPr wrap="square">
            <a:spAutoFit/>
          </a:bodyPr>
          <a:lstStyle/>
          <a:p>
            <a:pPr algn="ctr"/>
            <a:r>
              <a:rPr lang="en-US" altLang="ko-KR" sz="1800" b="1" dirty="0" err="1">
                <a:latin typeface="넥슨Lv1고딕 OTF Bold" panose="00000800000000000000" pitchFamily="50" charset="-128"/>
                <a:ea typeface="넥슨Lv1고딕 OTF Bold" panose="00000800000000000000" pitchFamily="50" charset="-128"/>
              </a:rPr>
              <a:t>max_iter</a:t>
            </a:r>
            <a:r>
              <a:rPr lang="en-US" altLang="ko-KR" sz="1800" b="1" dirty="0">
                <a:latin typeface="넥슨Lv1고딕 OTF Bold" panose="00000800000000000000" pitchFamily="50" charset="-128"/>
                <a:ea typeface="넥슨Lv1고딕 OTF Bold" panose="00000800000000000000" pitchFamily="50" charset="-128"/>
              </a:rPr>
              <a:t> = 10000, </a:t>
            </a:r>
            <a:r>
              <a:rPr lang="en-US" altLang="ko-KR" sz="1800" b="1" dirty="0" err="1">
                <a:latin typeface="넥슨Lv1고딕 OTF Bold" panose="00000800000000000000" pitchFamily="50" charset="-128"/>
                <a:ea typeface="넥슨Lv1고딕 OTF Bold" panose="00000800000000000000" pitchFamily="50" charset="-128"/>
              </a:rPr>
              <a:t>random_state</a:t>
            </a:r>
            <a:r>
              <a:rPr lang="en-US" altLang="ko-KR" sz="1800" b="1" dirty="0">
                <a:latin typeface="넥슨Lv1고딕 OTF Bold" panose="00000800000000000000" pitchFamily="50" charset="-128"/>
                <a:ea typeface="넥슨Lv1고딕 OTF Bold" panose="00000800000000000000" pitchFamily="50" charset="-128"/>
              </a:rPr>
              <a:t> = 0</a:t>
            </a:r>
          </a:p>
        </p:txBody>
      </p:sp>
      <p:sp>
        <p:nvSpPr>
          <p:cNvPr id="27" name="TextBox 26">
            <a:extLst>
              <a:ext uri="{FF2B5EF4-FFF2-40B4-BE49-F238E27FC236}">
                <a16:creationId xmlns="" xmlns:a16="http://schemas.microsoft.com/office/drawing/2014/main" id="{9D57B678-7EED-B844-EB15-E3AFEDFD772F}"/>
              </a:ext>
            </a:extLst>
          </p:cNvPr>
          <p:cNvSpPr txBox="1"/>
          <p:nvPr/>
        </p:nvSpPr>
        <p:spPr>
          <a:xfrm>
            <a:off x="4220472" y="5679494"/>
            <a:ext cx="4224413" cy="400110"/>
          </a:xfrm>
          <a:prstGeom prst="rect">
            <a:avLst/>
          </a:prstGeom>
          <a:noFill/>
          <a:ln w="38100">
            <a:noFill/>
          </a:ln>
        </p:spPr>
        <p:txBody>
          <a:bodyPr wrap="square">
            <a:spAutoFit/>
          </a:bodyPr>
          <a:lstStyle/>
          <a:p>
            <a:pPr algn="ctr"/>
            <a:r>
              <a:rPr lang="en-US" altLang="ko-KR" sz="2000" dirty="0">
                <a:latin typeface="넥슨Lv1고딕 OTF Bold" panose="00000800000000000000" pitchFamily="50" charset="-128"/>
                <a:ea typeface="넥슨Lv1고딕 OTF Bold" panose="00000800000000000000" pitchFamily="50" charset="-128"/>
              </a:rPr>
              <a:t>Multivariate feature imputation</a:t>
            </a:r>
            <a:endParaRPr lang="ko-KR" altLang="en-US" sz="2000" dirty="0">
              <a:latin typeface="넥슨Lv1고딕 OTF Bold" panose="00000800000000000000" pitchFamily="50" charset="-128"/>
              <a:ea typeface="넥슨Lv1고딕 OTF Bold" panose="00000800000000000000" pitchFamily="50"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7" name="TextBox 6"/>
          <p:cNvSpPr txBox="1"/>
          <p:nvPr/>
        </p:nvSpPr>
        <p:spPr>
          <a:xfrm>
            <a:off x="4000464" y="1142972"/>
            <a:ext cx="12496800" cy="769441"/>
          </a:xfrm>
          <a:prstGeom prst="rect">
            <a:avLst/>
          </a:prstGeom>
          <a:noFill/>
        </p:spPr>
        <p:txBody>
          <a:bodyPr wrap="square" rtlCol="0">
            <a:spAutoFit/>
          </a:bodyPr>
          <a:lstStyle/>
          <a:p>
            <a:r>
              <a:rPr lang="ko-KR" altLang="en-US" sz="4400" dirty="0">
                <a:latin typeface="넥슨Lv1고딕 OTF Bold" pitchFamily="50" charset="-127"/>
                <a:ea typeface="넥슨Lv1고딕 OTF Bold" pitchFamily="50" charset="-127"/>
              </a:rPr>
              <a:t>세계 식량 위기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분쟁</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기후 재난</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경제 충격</a:t>
            </a:r>
          </a:p>
        </p:txBody>
      </p:sp>
      <p:pic>
        <p:nvPicPr>
          <p:cNvPr id="9" name="Picture 6" descr="세계의 밀밭' 흑해 지역, 전쟁터로…세계 식량 '도미노 충격' - 경향신문"/>
          <p:cNvPicPr>
            <a:picLocks noChangeAspect="1" noChangeArrowheads="1"/>
          </p:cNvPicPr>
          <p:nvPr/>
        </p:nvPicPr>
        <p:blipFill>
          <a:blip r:embed="rId2"/>
          <a:srcRect/>
          <a:stretch>
            <a:fillRect/>
          </a:stretch>
        </p:blipFill>
        <p:spPr bwMode="auto">
          <a:xfrm>
            <a:off x="3643274" y="2500294"/>
            <a:ext cx="5993258" cy="3048000"/>
          </a:xfrm>
          <a:prstGeom prst="rect">
            <a:avLst/>
          </a:prstGeom>
          <a:noFill/>
        </p:spPr>
      </p:pic>
      <p:grpSp>
        <p:nvGrpSpPr>
          <p:cNvPr id="10" name="그룹 9"/>
          <p:cNvGrpSpPr/>
          <p:nvPr/>
        </p:nvGrpSpPr>
        <p:grpSpPr>
          <a:xfrm>
            <a:off x="2214514" y="5715004"/>
            <a:ext cx="5831840" cy="3657600"/>
            <a:chOff x="4114800" y="5219700"/>
            <a:chExt cx="5831840" cy="3657600"/>
          </a:xfrm>
        </p:grpSpPr>
        <p:pic>
          <p:nvPicPr>
            <p:cNvPr id="11" name="Picture 8" descr="https://www.ip-korea.org/img/sub/BSL3_img03.jpg"/>
            <p:cNvPicPr>
              <a:picLocks noChangeAspect="1" noChangeArrowheads="1"/>
            </p:cNvPicPr>
            <p:nvPr/>
          </p:nvPicPr>
          <p:blipFill>
            <a:blip r:embed="rId3"/>
            <a:srcRect/>
            <a:stretch>
              <a:fillRect/>
            </a:stretch>
          </p:blipFill>
          <p:spPr bwMode="auto">
            <a:xfrm>
              <a:off x="5029200" y="5524500"/>
              <a:ext cx="4917440" cy="3352800"/>
            </a:xfrm>
            <a:prstGeom prst="roundRect">
              <a:avLst/>
            </a:prstGeom>
            <a:ln>
              <a:noFill/>
            </a:ln>
            <a:effectLst>
              <a:softEdge rad="112500"/>
            </a:effectLst>
          </p:spPr>
        </p:pic>
        <p:pic>
          <p:nvPicPr>
            <p:cNvPr id="12" name="Picture 10" descr="COVID-19 Information &amp; Support | Student Health Center"/>
            <p:cNvPicPr>
              <a:picLocks noChangeAspect="1" noChangeArrowheads="1"/>
            </p:cNvPicPr>
            <p:nvPr/>
          </p:nvPicPr>
          <p:blipFill>
            <a:blip r:embed="rId4"/>
            <a:srcRect/>
            <a:stretch>
              <a:fillRect/>
            </a:stretch>
          </p:blipFill>
          <p:spPr bwMode="auto">
            <a:xfrm>
              <a:off x="4114800" y="5219700"/>
              <a:ext cx="2286000" cy="1067856"/>
            </a:xfrm>
            <a:prstGeom prst="rect">
              <a:avLst/>
            </a:prstGeom>
            <a:ln>
              <a:noFill/>
            </a:ln>
            <a:effectLst>
              <a:outerShdw blurRad="190500" algn="tl" rotWithShape="0">
                <a:srgbClr val="000000">
                  <a:alpha val="70000"/>
                </a:srgbClr>
              </a:outerShdw>
            </a:effectLst>
          </p:spPr>
        </p:pic>
      </p:grpSp>
      <p:sp>
        <p:nvSpPr>
          <p:cNvPr id="13" name="TextBox 12"/>
          <p:cNvSpPr txBox="1"/>
          <p:nvPr/>
        </p:nvSpPr>
        <p:spPr>
          <a:xfrm>
            <a:off x="11144264" y="9715532"/>
            <a:ext cx="6400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en-US" altLang="ko-KR" sz="1400" dirty="0" err="1">
                <a:latin typeface="넥슨Lv1고딕 OTF Bold" pitchFamily="50" charset="-127"/>
                <a:ea typeface="넥슨Lv1고딕 OTF Bold" pitchFamily="50" charset="-127"/>
              </a:rPr>
              <a:t>google</a:t>
            </a:r>
            <a:r>
              <a:rPr lang="en-US" altLang="ko-KR" sz="1400" dirty="0">
                <a:latin typeface="넥슨Lv1고딕 OTF Bold" pitchFamily="50" charset="-127"/>
                <a:ea typeface="넥슨Lv1고딕 OTF Bold" pitchFamily="50" charset="-127"/>
              </a:rPr>
              <a:t> images, IPK(institute Pasteur Korea), </a:t>
            </a:r>
            <a:r>
              <a:rPr lang="ko-KR" altLang="en-US" sz="1400" dirty="0">
                <a:latin typeface="넥슨Lv1고딕 OTF Bold" pitchFamily="50" charset="-127"/>
                <a:ea typeface="넥슨Lv1고딕 OTF Bold" pitchFamily="50" charset="-127"/>
              </a:rPr>
              <a:t>경향신문</a:t>
            </a:r>
          </a:p>
        </p:txBody>
      </p:sp>
      <p:pic>
        <p:nvPicPr>
          <p:cNvPr id="14" name="Picture 12" descr="그래픽] 세계 가뭄 주요 현황 | 연합뉴스"/>
          <p:cNvPicPr>
            <a:picLocks noChangeAspect="1" noChangeArrowheads="1"/>
          </p:cNvPicPr>
          <p:nvPr/>
        </p:nvPicPr>
        <p:blipFill>
          <a:blip r:embed="rId5"/>
          <a:srcRect t="1064" b="4339"/>
          <a:stretch>
            <a:fillRect/>
          </a:stretch>
        </p:blipFill>
        <p:spPr bwMode="auto">
          <a:xfrm>
            <a:off x="10929950" y="3857616"/>
            <a:ext cx="6324600" cy="5521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2" descr="Photo: WFP/ Photogallery"/>
          <p:cNvPicPr>
            <a:picLocks noChangeAspect="1" noChangeArrowheads="1"/>
          </p:cNvPicPr>
          <p:nvPr/>
        </p:nvPicPr>
        <p:blipFill>
          <a:blip r:embed="rId6"/>
          <a:srcRect/>
          <a:stretch>
            <a:fillRect/>
          </a:stretch>
        </p:blipFill>
        <p:spPr bwMode="auto">
          <a:xfrm>
            <a:off x="7010400" y="4571996"/>
            <a:ext cx="4267200" cy="3001108"/>
          </a:xfrm>
          <a:prstGeom prst="roundRect">
            <a:avLst/>
          </a:prstGeom>
          <a:ln>
            <a:noFill/>
          </a:ln>
          <a:effectLst>
            <a:softEdge rad="112500"/>
          </a:effectLst>
        </p:spPr>
      </p:pic>
      <p:pic>
        <p:nvPicPr>
          <p:cNvPr id="16" name="Picture 4" descr="러시아-우크라이나 전쟁 종료 시나리오 [제1196호]-한국군사문제연구원"/>
          <p:cNvPicPr>
            <a:picLocks noChangeAspect="1" noChangeArrowheads="1"/>
          </p:cNvPicPr>
          <p:nvPr/>
        </p:nvPicPr>
        <p:blipFill>
          <a:blip r:embed="rId7" cstate="print"/>
          <a:srcRect/>
          <a:stretch>
            <a:fillRect/>
          </a:stretch>
        </p:blipFill>
        <p:spPr bwMode="auto">
          <a:xfrm>
            <a:off x="8501058" y="1928790"/>
            <a:ext cx="3962400" cy="1939925"/>
          </a:xfrm>
          <a:prstGeom prst="ellipse">
            <a:avLst/>
          </a:prstGeom>
          <a:ln>
            <a:noFill/>
          </a:ln>
          <a:effectLst>
            <a:softEdge rad="112500"/>
          </a:effectLst>
        </p:spPr>
      </p:pic>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a:latin typeface="넥슨Lv1고딕 OTF Bold" pitchFamily="50" charset="-127"/>
                <a:ea typeface="넥슨Lv1고딕 OTF Bold" pitchFamily="50" charset="-127"/>
              </a:rPr>
              <a:t>- </a:t>
            </a:r>
            <a:r>
              <a:rPr lang="ko-KR" altLang="en-US" sz="3000" dirty="0" err="1">
                <a:latin typeface="넥슨Lv1고딕 OTF Bold" pitchFamily="50" charset="-127"/>
                <a:ea typeface="넥슨Lv1고딕 OTF Bold" pitchFamily="50" charset="-127"/>
              </a:rPr>
              <a:t>결측치</a:t>
            </a:r>
            <a:r>
              <a:rPr lang="ko-KR" altLang="en-US" sz="3000" dirty="0">
                <a:latin typeface="넥슨Lv1고딕 OTF Bold" pitchFamily="50" charset="-127"/>
                <a:ea typeface="넥슨Lv1고딕 OTF Bold" pitchFamily="50" charset="-127"/>
              </a:rPr>
              <a:t> 대체 방법</a:t>
            </a:r>
          </a:p>
        </p:txBody>
      </p:sp>
      <p:sp>
        <p:nvSpPr>
          <p:cNvPr id="25" name="모서리가 둥근 직사각형 24"/>
          <p:cNvSpPr/>
          <p:nvPr/>
        </p:nvSpPr>
        <p:spPr>
          <a:xfrm>
            <a:off x="3383360" y="2327153"/>
            <a:ext cx="1285884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a:extLst>
              <a:ext uri="{FF2B5EF4-FFF2-40B4-BE49-F238E27FC236}">
                <a16:creationId xmlns="" xmlns:a16="http://schemas.microsoft.com/office/drawing/2014/main" id="{ADF45DF7-1336-CD27-2352-C6587323A3FE}"/>
              </a:ext>
            </a:extLst>
          </p:cNvPr>
          <p:cNvPicPr>
            <a:picLocks noChangeAspect="1" noChangeArrowheads="1"/>
          </p:cNvPicPr>
          <p:nvPr/>
        </p:nvPicPr>
        <p:blipFill>
          <a:blip r:embed="rId2" cstate="print"/>
          <a:srcRect/>
          <a:stretch>
            <a:fillRect/>
          </a:stretch>
        </p:blipFill>
        <p:spPr bwMode="auto">
          <a:xfrm>
            <a:off x="4161544" y="2767556"/>
            <a:ext cx="4342268" cy="2880000"/>
          </a:xfrm>
          <a:prstGeom prst="rect">
            <a:avLst/>
          </a:prstGeom>
          <a:noFill/>
          <a:ln w="9525">
            <a:noFill/>
            <a:miter lim="800000"/>
            <a:headEnd/>
            <a:tailEnd/>
          </a:ln>
          <a:effectLst/>
        </p:spPr>
      </p:pic>
      <p:pic>
        <p:nvPicPr>
          <p:cNvPr id="7" name="Picture 2">
            <a:extLst>
              <a:ext uri="{FF2B5EF4-FFF2-40B4-BE49-F238E27FC236}">
                <a16:creationId xmlns="" xmlns:a16="http://schemas.microsoft.com/office/drawing/2014/main" id="{2E7B38FF-C95C-70E5-B1DA-01D1D9EBEA23}"/>
              </a:ext>
            </a:extLst>
          </p:cNvPr>
          <p:cNvPicPr>
            <a:picLocks noChangeAspect="1" noChangeArrowheads="1"/>
          </p:cNvPicPr>
          <p:nvPr/>
        </p:nvPicPr>
        <p:blipFill>
          <a:blip r:embed="rId3" cstate="print"/>
          <a:srcRect/>
          <a:stretch>
            <a:fillRect/>
          </a:stretch>
        </p:blipFill>
        <p:spPr bwMode="auto">
          <a:xfrm>
            <a:off x="8924220" y="2767556"/>
            <a:ext cx="4324236" cy="2880000"/>
          </a:xfrm>
          <a:prstGeom prst="rect">
            <a:avLst/>
          </a:prstGeom>
          <a:noFill/>
          <a:ln w="9525">
            <a:noFill/>
            <a:miter lim="800000"/>
            <a:headEnd/>
            <a:tailEnd/>
          </a:ln>
          <a:effectLst/>
        </p:spPr>
      </p:pic>
      <p:pic>
        <p:nvPicPr>
          <p:cNvPr id="8" name="Picture 2">
            <a:extLst>
              <a:ext uri="{FF2B5EF4-FFF2-40B4-BE49-F238E27FC236}">
                <a16:creationId xmlns="" xmlns:a16="http://schemas.microsoft.com/office/drawing/2014/main" id="{63E96935-9107-D740-1B78-2E8FF42DBBDF}"/>
              </a:ext>
            </a:extLst>
          </p:cNvPr>
          <p:cNvPicPr>
            <a:picLocks noChangeAspect="1" noChangeArrowheads="1"/>
          </p:cNvPicPr>
          <p:nvPr/>
        </p:nvPicPr>
        <p:blipFill>
          <a:blip r:embed="rId4" cstate="print"/>
          <a:srcRect/>
          <a:stretch>
            <a:fillRect/>
          </a:stretch>
        </p:blipFill>
        <p:spPr bwMode="auto">
          <a:xfrm>
            <a:off x="4173554" y="6079924"/>
            <a:ext cx="4318249" cy="2880000"/>
          </a:xfrm>
          <a:prstGeom prst="rect">
            <a:avLst/>
          </a:prstGeom>
          <a:noFill/>
          <a:ln w="9525">
            <a:noFill/>
            <a:miter lim="800000"/>
            <a:headEnd/>
            <a:tailEnd/>
          </a:ln>
          <a:effectLst/>
        </p:spPr>
      </p:pic>
      <p:sp>
        <p:nvSpPr>
          <p:cNvPr id="10" name="TextBox 9">
            <a:extLst>
              <a:ext uri="{FF2B5EF4-FFF2-40B4-BE49-F238E27FC236}">
                <a16:creationId xmlns="" xmlns:a16="http://schemas.microsoft.com/office/drawing/2014/main" id="{42F0DF33-AEDC-F467-DBAD-35674A7112FF}"/>
              </a:ext>
            </a:extLst>
          </p:cNvPr>
          <p:cNvSpPr txBox="1"/>
          <p:nvPr/>
        </p:nvSpPr>
        <p:spPr>
          <a:xfrm>
            <a:off x="4116194" y="2327153"/>
            <a:ext cx="4432968" cy="400110"/>
          </a:xfrm>
          <a:prstGeom prst="rect">
            <a:avLst/>
          </a:prstGeom>
          <a:noFill/>
        </p:spPr>
        <p:txBody>
          <a:bodyPr wrap="square">
            <a:spAutoFit/>
          </a:bodyPr>
          <a:lstStyle/>
          <a:p>
            <a:pPr algn="ct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Simple imputer (</a:t>
            </a:r>
            <a:r>
              <a:rPr lang="ko-KR" altLang="en-US"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평균값</a:t>
            </a: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a:t>
            </a:r>
            <a:r>
              <a:rPr lang="ko-KR" altLang="en-US"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중앙값</a:t>
            </a: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a:t>
            </a:r>
            <a:endParaRPr lang="ko-KR" altLang="en-US" sz="2000" dirty="0">
              <a:latin typeface="넥슨Lv1고딕 OTF Bold" panose="00000800000000000000" pitchFamily="50" charset="-128"/>
              <a:ea typeface="넥슨Lv1고딕 OTF Bold" panose="00000800000000000000" pitchFamily="50" charset="-128"/>
            </a:endParaRPr>
          </a:p>
        </p:txBody>
      </p:sp>
      <p:sp>
        <p:nvSpPr>
          <p:cNvPr id="12" name="TextBox 11">
            <a:extLst>
              <a:ext uri="{FF2B5EF4-FFF2-40B4-BE49-F238E27FC236}">
                <a16:creationId xmlns="" xmlns:a16="http://schemas.microsoft.com/office/drawing/2014/main" id="{93303216-6E30-06D0-A610-3A03865E1D27}"/>
              </a:ext>
            </a:extLst>
          </p:cNvPr>
          <p:cNvSpPr txBox="1"/>
          <p:nvPr/>
        </p:nvSpPr>
        <p:spPr>
          <a:xfrm>
            <a:off x="9248834" y="2327153"/>
            <a:ext cx="3675008" cy="400110"/>
          </a:xfrm>
          <a:prstGeom prst="rect">
            <a:avLst/>
          </a:prstGeom>
          <a:noFill/>
        </p:spPr>
        <p:txBody>
          <a:bodyPr wrap="square">
            <a:spAutoFit/>
          </a:bodyPr>
          <a:lstStyle/>
          <a:p>
            <a:pPr algn="ctr"/>
            <a:r>
              <a:rPr lang="en-US" altLang="ko-KR" sz="2000" b="1" dirty="0">
                <a:solidFill>
                  <a:srgbClr val="000000"/>
                </a:solidFill>
                <a:latin typeface="넥슨Lv1고딕 OTF Bold" panose="00000800000000000000" pitchFamily="50" charset="-128"/>
                <a:ea typeface="넥슨Lv1고딕 OTF Bold" panose="00000800000000000000" pitchFamily="50" charset="-128"/>
                <a:cs typeface="NEXON Lv1 Gothic OTF Bold" pitchFamily="34" charset="0"/>
              </a:rPr>
              <a:t>KNN imputer</a:t>
            </a:r>
            <a:endParaRPr lang="ko-KR" altLang="en-US" sz="2000" dirty="0">
              <a:latin typeface="넥슨Lv1고딕 OTF Bold" panose="00000800000000000000" pitchFamily="50" charset="-128"/>
              <a:ea typeface="넥슨Lv1고딕 OTF Bold" panose="00000800000000000000" pitchFamily="50" charset="-128"/>
            </a:endParaRPr>
          </a:p>
        </p:txBody>
      </p:sp>
      <p:pic>
        <p:nvPicPr>
          <p:cNvPr id="13" name="Picture 2">
            <a:extLst>
              <a:ext uri="{FF2B5EF4-FFF2-40B4-BE49-F238E27FC236}">
                <a16:creationId xmlns="" xmlns:a16="http://schemas.microsoft.com/office/drawing/2014/main" id="{B84CB311-CC5C-2B3C-9B39-15F3F0A5DB97}"/>
              </a:ext>
            </a:extLst>
          </p:cNvPr>
          <p:cNvPicPr>
            <a:picLocks noChangeAspect="1" noChangeArrowheads="1"/>
          </p:cNvPicPr>
          <p:nvPr/>
        </p:nvPicPr>
        <p:blipFill>
          <a:blip r:embed="rId5"/>
          <a:srcRect/>
          <a:stretch>
            <a:fillRect/>
          </a:stretch>
        </p:blipFill>
        <p:spPr bwMode="auto">
          <a:xfrm>
            <a:off x="8924220" y="6079604"/>
            <a:ext cx="6703108" cy="1806260"/>
          </a:xfrm>
          <a:prstGeom prst="rect">
            <a:avLst/>
          </a:prstGeom>
          <a:noFill/>
          <a:ln w="9525">
            <a:noFill/>
            <a:miter lim="800000"/>
            <a:headEnd/>
            <a:tailEnd/>
          </a:ln>
          <a:effectLst/>
        </p:spPr>
      </p:pic>
      <p:sp>
        <p:nvSpPr>
          <p:cNvPr id="17" name="TextBox 16">
            <a:extLst>
              <a:ext uri="{FF2B5EF4-FFF2-40B4-BE49-F238E27FC236}">
                <a16:creationId xmlns="" xmlns:a16="http://schemas.microsoft.com/office/drawing/2014/main" id="{AD5961B0-EFB2-5671-A6DB-D2C6F5C85E6B}"/>
              </a:ext>
            </a:extLst>
          </p:cNvPr>
          <p:cNvSpPr txBox="1"/>
          <p:nvPr/>
        </p:nvSpPr>
        <p:spPr>
          <a:xfrm>
            <a:off x="10008096" y="7870512"/>
            <a:ext cx="4680520" cy="369332"/>
          </a:xfrm>
          <a:prstGeom prst="rect">
            <a:avLst/>
          </a:prstGeom>
          <a:noFill/>
        </p:spPr>
        <p:txBody>
          <a:bodyPr wrap="square">
            <a:spAutoFit/>
          </a:bodyPr>
          <a:lstStyle/>
          <a:p>
            <a:pPr algn="ctr"/>
            <a:r>
              <a:rPr lang="en-US" altLang="ko-KR" sz="1800" b="1" dirty="0" err="1">
                <a:latin typeface="넥슨Lv1고딕 OTF Bold" panose="00000800000000000000" pitchFamily="50" charset="-128"/>
                <a:ea typeface="넥슨Lv1고딕 OTF Bold" panose="00000800000000000000" pitchFamily="50" charset="-128"/>
              </a:rPr>
              <a:t>max_iter</a:t>
            </a:r>
            <a:r>
              <a:rPr lang="en-US" altLang="ko-KR" sz="1800" b="1" dirty="0">
                <a:latin typeface="넥슨Lv1고딕 OTF Bold" panose="00000800000000000000" pitchFamily="50" charset="-128"/>
                <a:ea typeface="넥슨Lv1고딕 OTF Bold" panose="00000800000000000000" pitchFamily="50" charset="-128"/>
              </a:rPr>
              <a:t> = 10000, </a:t>
            </a:r>
            <a:r>
              <a:rPr lang="en-US" altLang="ko-KR" sz="1800" b="1" dirty="0" err="1">
                <a:latin typeface="넥슨Lv1고딕 OTF Bold" panose="00000800000000000000" pitchFamily="50" charset="-128"/>
                <a:ea typeface="넥슨Lv1고딕 OTF Bold" panose="00000800000000000000" pitchFamily="50" charset="-128"/>
              </a:rPr>
              <a:t>random_state</a:t>
            </a:r>
            <a:r>
              <a:rPr lang="en-US" altLang="ko-KR" sz="1800" b="1" dirty="0">
                <a:latin typeface="넥슨Lv1고딕 OTF Bold" panose="00000800000000000000" pitchFamily="50" charset="-128"/>
                <a:ea typeface="넥슨Lv1고딕 OTF Bold" panose="00000800000000000000" pitchFamily="50" charset="-128"/>
              </a:rPr>
              <a:t> = 0</a:t>
            </a:r>
          </a:p>
        </p:txBody>
      </p:sp>
      <p:sp>
        <p:nvSpPr>
          <p:cNvPr id="27" name="TextBox 26">
            <a:extLst>
              <a:ext uri="{FF2B5EF4-FFF2-40B4-BE49-F238E27FC236}">
                <a16:creationId xmlns="" xmlns:a16="http://schemas.microsoft.com/office/drawing/2014/main" id="{9D57B678-7EED-B844-EB15-E3AFEDFD772F}"/>
              </a:ext>
            </a:extLst>
          </p:cNvPr>
          <p:cNvSpPr txBox="1"/>
          <p:nvPr/>
        </p:nvSpPr>
        <p:spPr>
          <a:xfrm>
            <a:off x="4220472" y="5679494"/>
            <a:ext cx="4224413" cy="400110"/>
          </a:xfrm>
          <a:prstGeom prst="rect">
            <a:avLst/>
          </a:prstGeom>
          <a:noFill/>
        </p:spPr>
        <p:txBody>
          <a:bodyPr wrap="square">
            <a:spAutoFit/>
          </a:bodyPr>
          <a:lstStyle/>
          <a:p>
            <a:pPr algn="ctr"/>
            <a:r>
              <a:rPr lang="en-US" altLang="ko-KR" sz="2000" dirty="0">
                <a:latin typeface="넥슨Lv1고딕 OTF Bold" panose="00000800000000000000" pitchFamily="50" charset="-128"/>
                <a:ea typeface="넥슨Lv1고딕 OTF Bold" panose="00000800000000000000" pitchFamily="50" charset="-128"/>
              </a:rPr>
              <a:t>Multivariate feature imputation</a:t>
            </a:r>
            <a:endParaRPr lang="ko-KR" altLang="en-US" sz="2000" dirty="0">
              <a:latin typeface="넥슨Lv1고딕 OTF Bold" panose="00000800000000000000" pitchFamily="50" charset="-128"/>
              <a:ea typeface="넥슨Lv1고딕 OTF Bold" panose="00000800000000000000" pitchFamily="50" charset="-128"/>
            </a:endParaRPr>
          </a:p>
        </p:txBody>
      </p:sp>
      <p:pic>
        <p:nvPicPr>
          <p:cNvPr id="2" name="Picture 2">
            <a:extLst>
              <a:ext uri="{FF2B5EF4-FFF2-40B4-BE49-F238E27FC236}">
                <a16:creationId xmlns="" xmlns:a16="http://schemas.microsoft.com/office/drawing/2014/main" id="{708989EC-5DF9-0D76-B7A2-5A8D603EB192}"/>
              </a:ext>
            </a:extLst>
          </p:cNvPr>
          <p:cNvPicPr>
            <a:picLocks noChangeAspect="1" noChangeArrowheads="1"/>
          </p:cNvPicPr>
          <p:nvPr/>
        </p:nvPicPr>
        <p:blipFill>
          <a:blip r:embed="rId6"/>
          <a:srcRect/>
          <a:stretch>
            <a:fillRect/>
          </a:stretch>
        </p:blipFill>
        <p:spPr bwMode="auto">
          <a:xfrm>
            <a:off x="4775352" y="2407195"/>
            <a:ext cx="10129288" cy="6755597"/>
          </a:xfrm>
          <a:prstGeom prst="rect">
            <a:avLst/>
          </a:prstGeom>
          <a:noFill/>
          <a:ln w="9525">
            <a:noFill/>
            <a:miter lim="800000"/>
            <a:headEnd/>
            <a:tailEnd/>
          </a:ln>
          <a:effectLst/>
        </p:spPr>
      </p:pic>
    </p:spTree>
    <p:extLst>
      <p:ext uri="{BB962C8B-B14F-4D97-AF65-F5344CB8AC3E}">
        <p14:creationId xmlns="" xmlns:p14="http://schemas.microsoft.com/office/powerpoint/2010/main" val="2347279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파생변수 추가</a:t>
            </a:r>
          </a:p>
        </p:txBody>
      </p:sp>
      <p:sp>
        <p:nvSpPr>
          <p:cNvPr id="25" name="모서리가 둥근 직사각형 24"/>
          <p:cNvSpPr/>
          <p:nvPr/>
        </p:nvSpPr>
        <p:spPr>
          <a:xfrm>
            <a:off x="3383360" y="2247602"/>
            <a:ext cx="1285884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Picture 2">
            <a:extLst>
              <a:ext uri="{FF2B5EF4-FFF2-40B4-BE49-F238E27FC236}">
                <a16:creationId xmlns="" xmlns:a16="http://schemas.microsoft.com/office/drawing/2014/main" id="{62E43434-6AD5-347A-FD87-FF3BDE4C9EC7}"/>
              </a:ext>
            </a:extLst>
          </p:cNvPr>
          <p:cNvPicPr>
            <a:picLocks noChangeAspect="1" noChangeArrowheads="1"/>
          </p:cNvPicPr>
          <p:nvPr/>
        </p:nvPicPr>
        <p:blipFill>
          <a:blip r:embed="rId2"/>
          <a:srcRect/>
          <a:stretch>
            <a:fillRect/>
          </a:stretch>
        </p:blipFill>
        <p:spPr bwMode="auto">
          <a:xfrm>
            <a:off x="3959424" y="3013386"/>
            <a:ext cx="11855277" cy="2520000"/>
          </a:xfrm>
          <a:prstGeom prst="rect">
            <a:avLst/>
          </a:prstGeom>
          <a:noFill/>
          <a:ln w="12700">
            <a:solidFill>
              <a:schemeClr val="tx1"/>
            </a:solidFill>
            <a:miter lim="800000"/>
            <a:headEnd/>
            <a:tailEnd/>
          </a:ln>
          <a:effectLst/>
        </p:spPr>
      </p:pic>
      <p:sp>
        <p:nvSpPr>
          <p:cNvPr id="11" name="Object 21">
            <a:extLst>
              <a:ext uri="{FF2B5EF4-FFF2-40B4-BE49-F238E27FC236}">
                <a16:creationId xmlns="" xmlns:a16="http://schemas.microsoft.com/office/drawing/2014/main" id="{E57CBFB9-0F5D-4FB6-B34F-E44E94BFE612}"/>
              </a:ext>
            </a:extLst>
          </p:cNvPr>
          <p:cNvSpPr txBox="1"/>
          <p:nvPr/>
        </p:nvSpPr>
        <p:spPr>
          <a:xfrm>
            <a:off x="3671392" y="6295628"/>
            <a:ext cx="12358934" cy="2236959"/>
          </a:xfrm>
          <a:prstGeom prst="rect">
            <a:avLst/>
          </a:prstGeom>
          <a:noFill/>
        </p:spPr>
        <p:txBody>
          <a:bodyPr wrap="square" rtlCol="0" anchor="t">
            <a:spAutoFit/>
          </a:bodyPr>
          <a:lstStyle/>
          <a:p>
            <a:pPr algn="ctr">
              <a:lnSpc>
                <a:spcPct val="150000"/>
              </a:lnSpc>
            </a:pPr>
            <a:r>
              <a:rPr lang="en-US" altLang="ko-KR" sz="2400" b="1" dirty="0">
                <a:latin typeface="넥슨Lv1고딕 Low OTF" panose="00000500000000000000" pitchFamily="50" charset="-127"/>
                <a:ea typeface="넥슨Lv1고딕 Low OTF" panose="00000500000000000000" pitchFamily="50" charset="-127"/>
              </a:rPr>
              <a:t>EC</a:t>
            </a:r>
            <a:r>
              <a:rPr lang="ko-KR" altLang="en-US" sz="2400" b="1" dirty="0">
                <a:latin typeface="넥슨Lv1고딕 Low OTF" panose="00000500000000000000" pitchFamily="50" charset="-127"/>
                <a:ea typeface="넥슨Lv1고딕 Low OTF" panose="00000500000000000000" pitchFamily="50" charset="-127"/>
              </a:rPr>
              <a:t> </a:t>
            </a:r>
            <a:r>
              <a:rPr lang="ko-KR" altLang="en-US" sz="2400" b="1" dirty="0" err="1">
                <a:latin typeface="넥슨Lv1고딕 Low OTF" panose="00000500000000000000" pitchFamily="50" charset="-127"/>
                <a:ea typeface="넥슨Lv1고딕 Low OTF" panose="00000500000000000000" pitchFamily="50" charset="-127"/>
              </a:rPr>
              <a:t>급액</a:t>
            </a:r>
            <a:r>
              <a:rPr lang="en-US" altLang="ko-KR" sz="2400" b="1" dirty="0">
                <a:latin typeface="넥슨Lv1고딕 Low OTF" panose="00000500000000000000" pitchFamily="50" charset="-127"/>
                <a:ea typeface="넥슨Lv1고딕 Low OTF" panose="00000500000000000000" pitchFamily="50" charset="-127"/>
              </a:rPr>
              <a:t>·</a:t>
            </a:r>
            <a:r>
              <a:rPr lang="ko-KR" altLang="en-US" sz="2400" b="1" dirty="0">
                <a:latin typeface="넥슨Lv1고딕 Low OTF" panose="00000500000000000000" pitchFamily="50" charset="-127"/>
                <a:ea typeface="넥슨Lv1고딕 Low OTF" panose="00000500000000000000" pitchFamily="50" charset="-127"/>
              </a:rPr>
              <a:t>배액수치</a:t>
            </a:r>
            <a:r>
              <a:rPr lang="en-US" altLang="ko-KR" sz="2400" b="1" dirty="0">
                <a:latin typeface="넥슨Lv1고딕 Low OTF" panose="00000500000000000000" pitchFamily="50" charset="-127"/>
                <a:ea typeface="넥슨Lv1고딕 Low OTF" panose="00000500000000000000" pitchFamily="50" charset="-127"/>
              </a:rPr>
              <a:t>, pH </a:t>
            </a:r>
            <a:r>
              <a:rPr lang="ko-KR" altLang="en-US" sz="2400" b="1" dirty="0" err="1">
                <a:latin typeface="넥슨Lv1고딕 Low OTF" panose="00000500000000000000" pitchFamily="50" charset="-127"/>
                <a:ea typeface="넥슨Lv1고딕 Low OTF" panose="00000500000000000000" pitchFamily="50" charset="-127"/>
              </a:rPr>
              <a:t>급액</a:t>
            </a:r>
            <a:r>
              <a:rPr lang="en-US" altLang="ko-KR" sz="2400" b="1" dirty="0">
                <a:latin typeface="넥슨Lv1고딕 Low OTF" panose="00000500000000000000" pitchFamily="50" charset="-127"/>
                <a:ea typeface="넥슨Lv1고딕 Low OTF" panose="00000500000000000000" pitchFamily="50" charset="-127"/>
              </a:rPr>
              <a:t>·</a:t>
            </a:r>
            <a:r>
              <a:rPr lang="ko-KR" altLang="en-US" sz="2400" b="1" dirty="0">
                <a:latin typeface="넥슨Lv1고딕 Low OTF" panose="00000500000000000000" pitchFamily="50" charset="-127"/>
                <a:ea typeface="넥슨Lv1고딕 Low OTF" panose="00000500000000000000" pitchFamily="50" charset="-127"/>
              </a:rPr>
              <a:t>배액수치의 차이는 </a:t>
            </a:r>
            <a:endParaRPr lang="en-US" altLang="ko-KR" sz="2400" b="1" dirty="0">
              <a:latin typeface="넥슨Lv1고딕 Low OTF" panose="00000500000000000000" pitchFamily="50" charset="-127"/>
              <a:ea typeface="넥슨Lv1고딕 Low OTF" panose="00000500000000000000" pitchFamily="50" charset="-127"/>
            </a:endParaRPr>
          </a:p>
          <a:p>
            <a:pPr algn="ctr">
              <a:lnSpc>
                <a:spcPct val="150000"/>
              </a:lnSpc>
            </a:pPr>
            <a:r>
              <a:rPr lang="ko-KR" altLang="en-US" sz="2400" b="1" dirty="0">
                <a:latin typeface="넥슨Lv1고딕 Low OTF" panose="00000500000000000000" pitchFamily="50" charset="-127"/>
                <a:ea typeface="넥슨Lv1고딕 Low OTF" panose="00000500000000000000" pitchFamily="50" charset="-127"/>
              </a:rPr>
              <a:t>배양액에 포함된 무기이온 흡수율에 영향을 줌</a:t>
            </a:r>
            <a:endParaRPr lang="en-US" altLang="ko-KR" sz="2400" b="1" dirty="0">
              <a:latin typeface="넥슨Lv1고딕 Low OTF" panose="00000500000000000000" pitchFamily="50" charset="-127"/>
              <a:ea typeface="넥슨Lv1고딕 Low OTF" panose="00000500000000000000" pitchFamily="50" charset="-127"/>
            </a:endParaRPr>
          </a:p>
          <a:p>
            <a:pPr algn="ctr">
              <a:lnSpc>
                <a:spcPct val="150000"/>
              </a:lnSpc>
            </a:pPr>
            <a:r>
              <a:rPr lang="ko-KR" altLang="en-US" sz="2400" b="1" dirty="0">
                <a:latin typeface="넥슨Lv1고딕 Low OTF" panose="00000500000000000000" pitchFamily="50" charset="-127"/>
                <a:ea typeface="넥슨Lv1고딕 Low OTF" panose="00000500000000000000" pitchFamily="50" charset="-127"/>
              </a:rPr>
              <a:t> 토마토 성장과 품질에 영향을 미침</a:t>
            </a:r>
            <a:endParaRPr lang="en-US" altLang="ko-KR" sz="2400" b="1" dirty="0">
              <a:latin typeface="넥슨Lv1고딕 Low OTF" panose="00000500000000000000" pitchFamily="50" charset="-127"/>
              <a:ea typeface="넥슨Lv1고딕 Low OTF" panose="00000500000000000000" pitchFamily="50" charset="-127"/>
            </a:endParaRPr>
          </a:p>
          <a:p>
            <a:pPr algn="ctr">
              <a:lnSpc>
                <a:spcPct val="150000"/>
              </a:lnSpc>
            </a:pPr>
            <a:r>
              <a:rPr lang="ko-KR" altLang="en-US" sz="2400" b="1" dirty="0">
                <a:latin typeface="넥슨Lv1고딕 Low OTF" panose="00000500000000000000" pitchFamily="50" charset="-127"/>
                <a:ea typeface="넥슨Lv1고딕 Low OTF" panose="00000500000000000000" pitchFamily="50" charset="-127"/>
              </a:rPr>
              <a:t>→ 「</a:t>
            </a:r>
            <a:r>
              <a:rPr lang="en-US" altLang="ko-KR" sz="2400" b="1" dirty="0">
                <a:latin typeface="넥슨Lv1고딕 Low OTF" panose="00000500000000000000" pitchFamily="50" charset="-127"/>
                <a:ea typeface="넥슨Lv1고딕 Low OTF" panose="00000500000000000000" pitchFamily="50" charset="-127"/>
              </a:rPr>
              <a:t>EC </a:t>
            </a:r>
            <a:r>
              <a:rPr lang="ko-KR" altLang="en-US" sz="2400" b="1" dirty="0">
                <a:latin typeface="넥슨Lv1고딕 Low OTF" panose="00000500000000000000" pitchFamily="50" charset="-127"/>
                <a:ea typeface="넥슨Lv1고딕 Low OTF" panose="00000500000000000000" pitchFamily="50" charset="-127"/>
              </a:rPr>
              <a:t>비율 </a:t>
            </a:r>
            <a:r>
              <a:rPr lang="en-US" altLang="ko-KR" sz="2400" b="1" dirty="0">
                <a:latin typeface="넥슨Lv1고딕 Low OTF" panose="00000500000000000000" pitchFamily="50" charset="-127"/>
                <a:ea typeface="넥슨Lv1고딕 Low OTF" panose="00000500000000000000" pitchFamily="50" charset="-127"/>
              </a:rPr>
              <a:t>/ pH</a:t>
            </a:r>
            <a:r>
              <a:rPr lang="ko-KR" altLang="en-US" sz="2400" b="1" dirty="0">
                <a:latin typeface="넥슨Lv1고딕 Low OTF" panose="00000500000000000000" pitchFamily="50" charset="-127"/>
                <a:ea typeface="넥슨Lv1고딕 Low OTF" panose="00000500000000000000" pitchFamily="50" charset="-127"/>
              </a:rPr>
              <a:t>비율」 파생변수 추가</a:t>
            </a:r>
            <a:endParaRPr lang="en-US" altLang="ko-KR" sz="2400" b="1" dirty="0">
              <a:latin typeface="넥슨Lv1고딕 Low OTF" panose="00000500000000000000" pitchFamily="50" charset="-127"/>
              <a:ea typeface="넥슨Lv1고딕 Low OTF" panose="00000500000000000000" pitchFamily="50" charset="-127"/>
            </a:endParaRPr>
          </a:p>
        </p:txBody>
      </p:sp>
      <p:sp>
        <p:nvSpPr>
          <p:cNvPr id="14" name="직사각형 13">
            <a:extLst>
              <a:ext uri="{FF2B5EF4-FFF2-40B4-BE49-F238E27FC236}">
                <a16:creationId xmlns="" xmlns:a16="http://schemas.microsoft.com/office/drawing/2014/main" id="{51803592-7F52-6858-C2B4-D58F36B6970D}"/>
              </a:ext>
            </a:extLst>
          </p:cNvPr>
          <p:cNvSpPr/>
          <p:nvPr/>
        </p:nvSpPr>
        <p:spPr>
          <a:xfrm>
            <a:off x="12816408" y="2983260"/>
            <a:ext cx="1512168" cy="2519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 xmlns:p14="http://schemas.microsoft.com/office/powerpoint/2010/main" val="585580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데이터 탐색</a:t>
            </a:r>
            <a:endParaRPr lang="en-US" altLang="ko-KR" sz="2500" dirty="0">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데이터 전처리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파생변수 추가</a:t>
            </a:r>
          </a:p>
        </p:txBody>
      </p:sp>
      <p:sp>
        <p:nvSpPr>
          <p:cNvPr id="25" name="모서리가 둥근 직사각형 24"/>
          <p:cNvSpPr/>
          <p:nvPr/>
        </p:nvSpPr>
        <p:spPr>
          <a:xfrm>
            <a:off x="3383360" y="2247602"/>
            <a:ext cx="1285884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Picture 2">
            <a:extLst>
              <a:ext uri="{FF2B5EF4-FFF2-40B4-BE49-F238E27FC236}">
                <a16:creationId xmlns="" xmlns:a16="http://schemas.microsoft.com/office/drawing/2014/main" id="{62E43434-6AD5-347A-FD87-FF3BDE4C9EC7}"/>
              </a:ext>
            </a:extLst>
          </p:cNvPr>
          <p:cNvPicPr>
            <a:picLocks noChangeAspect="1" noChangeArrowheads="1"/>
          </p:cNvPicPr>
          <p:nvPr/>
        </p:nvPicPr>
        <p:blipFill>
          <a:blip r:embed="rId2"/>
          <a:srcRect/>
          <a:stretch>
            <a:fillRect/>
          </a:stretch>
        </p:blipFill>
        <p:spPr bwMode="auto">
          <a:xfrm>
            <a:off x="3959424" y="3013386"/>
            <a:ext cx="11855277" cy="2520000"/>
          </a:xfrm>
          <a:prstGeom prst="rect">
            <a:avLst/>
          </a:prstGeom>
          <a:noFill/>
          <a:ln w="12700">
            <a:solidFill>
              <a:schemeClr val="tx1"/>
            </a:solidFill>
            <a:miter lim="800000"/>
            <a:headEnd/>
            <a:tailEnd/>
          </a:ln>
          <a:effectLst/>
        </p:spPr>
      </p:pic>
      <p:sp>
        <p:nvSpPr>
          <p:cNvPr id="11" name="Object 21">
            <a:extLst>
              <a:ext uri="{FF2B5EF4-FFF2-40B4-BE49-F238E27FC236}">
                <a16:creationId xmlns="" xmlns:a16="http://schemas.microsoft.com/office/drawing/2014/main" id="{E57CBFB9-0F5D-4FB6-B34F-E44E94BFE612}"/>
              </a:ext>
            </a:extLst>
          </p:cNvPr>
          <p:cNvSpPr txBox="1"/>
          <p:nvPr/>
        </p:nvSpPr>
        <p:spPr>
          <a:xfrm>
            <a:off x="3671392" y="6295628"/>
            <a:ext cx="12358934" cy="2236959"/>
          </a:xfrm>
          <a:prstGeom prst="rect">
            <a:avLst/>
          </a:prstGeom>
          <a:noFill/>
        </p:spPr>
        <p:txBody>
          <a:bodyPr wrap="square" rtlCol="0" anchor="t">
            <a:spAutoFit/>
          </a:bodyPr>
          <a:lstStyle/>
          <a:p>
            <a:pPr algn="ctr">
              <a:lnSpc>
                <a:spcPct val="150000"/>
              </a:lnSpc>
            </a:pPr>
            <a:r>
              <a:rPr lang="en-US" altLang="ko-KR" sz="2400" b="1" dirty="0"/>
              <a:t>EC</a:t>
            </a:r>
            <a:r>
              <a:rPr lang="ko-KR" altLang="en-US" sz="2400" b="1" dirty="0"/>
              <a:t> 공급</a:t>
            </a:r>
            <a:r>
              <a:rPr lang="en-US" altLang="ko-KR" sz="2400" b="1" dirty="0"/>
              <a:t>, </a:t>
            </a:r>
            <a:r>
              <a:rPr lang="ko-KR" altLang="en-US" sz="2400" b="1" dirty="0"/>
              <a:t>배액수치</a:t>
            </a:r>
            <a:r>
              <a:rPr lang="en-US" altLang="ko-KR" sz="2400" b="1" dirty="0"/>
              <a:t>, pH </a:t>
            </a:r>
            <a:r>
              <a:rPr lang="ko-KR" altLang="en-US" sz="2400" b="1" dirty="0"/>
              <a:t>공급</a:t>
            </a:r>
            <a:r>
              <a:rPr lang="en-US" altLang="ko-KR" sz="2400" b="1" dirty="0"/>
              <a:t>,</a:t>
            </a:r>
            <a:r>
              <a:rPr lang="ko-KR" altLang="en-US" sz="2400" b="1" dirty="0"/>
              <a:t> 배액수치의 차이는 </a:t>
            </a:r>
            <a:endParaRPr lang="en-US" altLang="ko-KR" sz="2400" b="1" dirty="0"/>
          </a:p>
          <a:p>
            <a:pPr algn="ctr">
              <a:lnSpc>
                <a:spcPct val="150000"/>
              </a:lnSpc>
            </a:pPr>
            <a:r>
              <a:rPr lang="ko-KR" altLang="en-US" sz="2400" b="1" dirty="0" err="1"/>
              <a:t>양액에</a:t>
            </a:r>
            <a:r>
              <a:rPr lang="ko-KR" altLang="en-US" sz="2400" b="1" dirty="0"/>
              <a:t> 포함된 무기이온 흡수율에 영향을 줌</a:t>
            </a:r>
            <a:endParaRPr lang="en-US" altLang="ko-KR" sz="2400" b="1" dirty="0"/>
          </a:p>
          <a:p>
            <a:pPr algn="ctr">
              <a:lnSpc>
                <a:spcPct val="150000"/>
              </a:lnSpc>
            </a:pPr>
            <a:r>
              <a:rPr lang="ko-KR" altLang="en-US" sz="2400" b="1" dirty="0"/>
              <a:t> 토마토 성장과 품질에 영향을 미침</a:t>
            </a:r>
            <a:endParaRPr lang="en-US" altLang="ko-KR" sz="2400" b="1" dirty="0"/>
          </a:p>
          <a:p>
            <a:pPr algn="ctr">
              <a:lnSpc>
                <a:spcPct val="150000"/>
              </a:lnSpc>
            </a:pPr>
            <a:r>
              <a:rPr lang="ko-KR" altLang="en-US" sz="2400" b="1" dirty="0"/>
              <a:t>→ 「</a:t>
            </a:r>
            <a:r>
              <a:rPr lang="en-US" altLang="ko-KR" sz="2400" b="1" dirty="0"/>
              <a:t>EC </a:t>
            </a:r>
            <a:r>
              <a:rPr lang="ko-KR" altLang="en-US" sz="2400" b="1" dirty="0"/>
              <a:t>비율 </a:t>
            </a:r>
            <a:r>
              <a:rPr lang="en-US" altLang="ko-KR" sz="2400" b="1" dirty="0"/>
              <a:t>/ pH</a:t>
            </a:r>
            <a:r>
              <a:rPr lang="ko-KR" altLang="en-US" sz="2400" b="1" dirty="0"/>
              <a:t>비율」 파생변수 추가</a:t>
            </a:r>
            <a:endParaRPr lang="en-US" altLang="ko-KR" sz="2400" b="1" dirty="0"/>
          </a:p>
        </p:txBody>
      </p:sp>
      <p:sp>
        <p:nvSpPr>
          <p:cNvPr id="14" name="직사각형 13">
            <a:extLst>
              <a:ext uri="{FF2B5EF4-FFF2-40B4-BE49-F238E27FC236}">
                <a16:creationId xmlns="" xmlns:a16="http://schemas.microsoft.com/office/drawing/2014/main" id="{51803592-7F52-6858-C2B4-D58F36B6970D}"/>
              </a:ext>
            </a:extLst>
          </p:cNvPr>
          <p:cNvSpPr/>
          <p:nvPr/>
        </p:nvSpPr>
        <p:spPr>
          <a:xfrm>
            <a:off x="12816408" y="2983260"/>
            <a:ext cx="1512168" cy="25199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a:extLst>
              <a:ext uri="{FF2B5EF4-FFF2-40B4-BE49-F238E27FC236}">
                <a16:creationId xmlns="" xmlns:a16="http://schemas.microsoft.com/office/drawing/2014/main" id="{0131DEB0-79AD-5514-1167-6D81FEC15DB2}"/>
              </a:ext>
            </a:extLst>
          </p:cNvPr>
          <p:cNvPicPr>
            <a:picLocks noChangeAspect="1"/>
          </p:cNvPicPr>
          <p:nvPr/>
        </p:nvPicPr>
        <p:blipFill>
          <a:blip r:embed="rId3"/>
          <a:stretch>
            <a:fillRect/>
          </a:stretch>
        </p:blipFill>
        <p:spPr>
          <a:xfrm>
            <a:off x="5773355" y="2714608"/>
            <a:ext cx="8371429" cy="6041823"/>
          </a:xfrm>
          <a:prstGeom prst="rect">
            <a:avLst/>
          </a:prstGeom>
        </p:spPr>
      </p:pic>
    </p:spTree>
    <p:extLst>
      <p:ext uri="{BB962C8B-B14F-4D97-AF65-F5344CB8AC3E}">
        <p14:creationId xmlns="" xmlns:p14="http://schemas.microsoft.com/office/powerpoint/2010/main" val="3400264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en-US" altLang="ko-KR" sz="2500" dirty="0">
                <a:latin typeface="넥슨Lv1고딕 OTF Bold" panose="00000800000000000000" pitchFamily="50" charset="-128"/>
                <a:ea typeface="넥슨Lv1고딕 OTF Bold" panose="00000800000000000000" pitchFamily="50" charset="-128"/>
              </a:rPr>
              <a:t>Model </a:t>
            </a:r>
            <a:r>
              <a:rPr lang="ko-KR" altLang="en-US" sz="2500" dirty="0">
                <a:latin typeface="넥슨Lv1고딕 OTF Bold" panose="00000800000000000000" pitchFamily="50" charset="-128"/>
                <a:ea typeface="넥슨Lv1고딕 OTF Bold" panose="00000800000000000000" pitchFamily="50" charset="-128"/>
              </a:rPr>
              <a:t>생성</a:t>
            </a:r>
            <a:endParaRPr lang="en-US" altLang="ko-KR" sz="2500" dirty="0">
              <a:latin typeface="넥슨Lv1고딕 OTF Bold" panose="00000800000000000000" pitchFamily="50" charset="-128"/>
              <a:ea typeface="넥슨Lv1고딕 OTF Bold" panose="00000800000000000000" pitchFamily="50" charset="-128"/>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Model </a:t>
            </a:r>
            <a:r>
              <a:rPr lang="ko-KR" altLang="en-US" sz="4000" dirty="0">
                <a:latin typeface="넥슨Lv1고딕 OTF Bold" pitchFamily="50" charset="-127"/>
                <a:ea typeface="넥슨Lv1고딕 OTF Bold" pitchFamily="50" charset="-127"/>
              </a:rPr>
              <a:t>구축 및 학습</a:t>
            </a:r>
            <a:endParaRPr lang="ko-KR" altLang="en-US" sz="3000" dirty="0">
              <a:latin typeface="넥슨Lv1고딕 OTF Bold" pitchFamily="50" charset="-127"/>
              <a:ea typeface="넥슨Lv1고딕 OTF Bold" pitchFamily="50" charset="-127"/>
            </a:endParaRPr>
          </a:p>
        </p:txBody>
      </p:sp>
      <p:sp>
        <p:nvSpPr>
          <p:cNvPr id="25" name="모서리가 둥근 직사각형 24"/>
          <p:cNvSpPr/>
          <p:nvPr/>
        </p:nvSpPr>
        <p:spPr>
          <a:xfrm>
            <a:off x="3383360" y="2247602"/>
            <a:ext cx="12858840" cy="707236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Picture 2">
            <a:extLst>
              <a:ext uri="{FF2B5EF4-FFF2-40B4-BE49-F238E27FC236}">
                <a16:creationId xmlns="" xmlns:a16="http://schemas.microsoft.com/office/drawing/2014/main" id="{F5D79CD7-FC6D-AB5D-6884-E1F039A9C656}"/>
              </a:ext>
            </a:extLst>
          </p:cNvPr>
          <p:cNvPicPr>
            <a:picLocks noChangeAspect="1" noChangeArrowheads="1"/>
          </p:cNvPicPr>
          <p:nvPr/>
        </p:nvPicPr>
        <p:blipFill>
          <a:blip r:embed="rId2"/>
          <a:srcRect/>
          <a:stretch>
            <a:fillRect/>
          </a:stretch>
        </p:blipFill>
        <p:spPr bwMode="auto">
          <a:xfrm>
            <a:off x="3918585" y="3343300"/>
            <a:ext cx="2777143" cy="3240000"/>
          </a:xfrm>
          <a:prstGeom prst="rect">
            <a:avLst/>
          </a:prstGeom>
          <a:noFill/>
          <a:ln w="9525">
            <a:noFill/>
            <a:miter lim="800000"/>
            <a:headEnd/>
            <a:tailEnd/>
          </a:ln>
          <a:effectLst/>
        </p:spPr>
      </p:pic>
      <p:sp>
        <p:nvSpPr>
          <p:cNvPr id="6" name="Object 21">
            <a:extLst>
              <a:ext uri="{FF2B5EF4-FFF2-40B4-BE49-F238E27FC236}">
                <a16:creationId xmlns="" xmlns:a16="http://schemas.microsoft.com/office/drawing/2014/main" id="{CC6A33B4-0903-8041-ABE3-1682CF068D7C}"/>
              </a:ext>
            </a:extLst>
          </p:cNvPr>
          <p:cNvSpPr txBox="1"/>
          <p:nvPr/>
        </p:nvSpPr>
        <p:spPr>
          <a:xfrm>
            <a:off x="4665388" y="6766605"/>
            <a:ext cx="1283536" cy="400110"/>
          </a:xfrm>
          <a:prstGeom prst="rect">
            <a:avLst/>
          </a:prstGeom>
          <a:noFill/>
        </p:spPr>
        <p:txBody>
          <a:bodyPr wrap="square" rtlCol="0" anchor="t">
            <a:spAutoFit/>
          </a:bodyPr>
          <a:lstStyle/>
          <a:p>
            <a:pPr algn="ctr"/>
            <a:r>
              <a:rPr lang="en-US" sz="2000" b="1" dirty="0">
                <a:latin typeface="넥슨Lv1고딕 OTF Bold" panose="00000800000000000000" pitchFamily="50" charset="-128"/>
                <a:ea typeface="넥슨Lv1고딕 OTF Bold" panose="00000800000000000000" pitchFamily="50" charset="-128"/>
              </a:rPr>
              <a:t>Mean</a:t>
            </a:r>
          </a:p>
        </p:txBody>
      </p:sp>
      <p:pic>
        <p:nvPicPr>
          <p:cNvPr id="7" name="Picture 3">
            <a:extLst>
              <a:ext uri="{FF2B5EF4-FFF2-40B4-BE49-F238E27FC236}">
                <a16:creationId xmlns="" xmlns:a16="http://schemas.microsoft.com/office/drawing/2014/main" id="{B8C84D0F-AD2F-C4BB-5648-CF90EB0B7372}"/>
              </a:ext>
            </a:extLst>
          </p:cNvPr>
          <p:cNvPicPr>
            <a:picLocks noChangeAspect="1" noChangeArrowheads="1"/>
          </p:cNvPicPr>
          <p:nvPr/>
        </p:nvPicPr>
        <p:blipFill>
          <a:blip r:embed="rId3"/>
          <a:srcRect/>
          <a:stretch>
            <a:fillRect/>
          </a:stretch>
        </p:blipFill>
        <p:spPr bwMode="auto">
          <a:xfrm>
            <a:off x="6942921" y="3363913"/>
            <a:ext cx="2777143" cy="3240000"/>
          </a:xfrm>
          <a:prstGeom prst="rect">
            <a:avLst/>
          </a:prstGeom>
          <a:noFill/>
          <a:ln w="9525">
            <a:noFill/>
            <a:miter lim="800000"/>
            <a:headEnd/>
            <a:tailEnd/>
          </a:ln>
          <a:effectLst/>
        </p:spPr>
      </p:pic>
      <p:sp>
        <p:nvSpPr>
          <p:cNvPr id="8" name="Object 21">
            <a:extLst>
              <a:ext uri="{FF2B5EF4-FFF2-40B4-BE49-F238E27FC236}">
                <a16:creationId xmlns="" xmlns:a16="http://schemas.microsoft.com/office/drawing/2014/main" id="{F36CE545-6D9A-A815-D7C1-E02B1018B78C}"/>
              </a:ext>
            </a:extLst>
          </p:cNvPr>
          <p:cNvSpPr txBox="1"/>
          <p:nvPr/>
        </p:nvSpPr>
        <p:spPr>
          <a:xfrm>
            <a:off x="7689724" y="6766605"/>
            <a:ext cx="1283536" cy="400110"/>
          </a:xfrm>
          <a:prstGeom prst="rect">
            <a:avLst/>
          </a:prstGeom>
          <a:noFill/>
        </p:spPr>
        <p:txBody>
          <a:bodyPr wrap="square" rtlCol="0" anchor="t">
            <a:spAutoFit/>
          </a:bodyPr>
          <a:lstStyle/>
          <a:p>
            <a:pPr algn="ctr"/>
            <a:r>
              <a:rPr lang="en-US" sz="2000" b="1" dirty="0">
                <a:latin typeface="넥슨Lv1고딕 OTF Bold" panose="00000800000000000000" pitchFamily="50" charset="-128"/>
                <a:ea typeface="넥슨Lv1고딕 OTF Bold" panose="00000800000000000000" pitchFamily="50" charset="-128"/>
              </a:rPr>
              <a:t>Median</a:t>
            </a:r>
          </a:p>
        </p:txBody>
      </p:sp>
      <p:pic>
        <p:nvPicPr>
          <p:cNvPr id="10" name="Picture 4">
            <a:extLst>
              <a:ext uri="{FF2B5EF4-FFF2-40B4-BE49-F238E27FC236}">
                <a16:creationId xmlns="" xmlns:a16="http://schemas.microsoft.com/office/drawing/2014/main" id="{CC8FB1B3-8259-F7F0-A7BE-5E06820AAA77}"/>
              </a:ext>
            </a:extLst>
          </p:cNvPr>
          <p:cNvPicPr>
            <a:picLocks noChangeAspect="1" noChangeArrowheads="1"/>
          </p:cNvPicPr>
          <p:nvPr/>
        </p:nvPicPr>
        <p:blipFill>
          <a:blip r:embed="rId4"/>
          <a:srcRect/>
          <a:stretch>
            <a:fillRect/>
          </a:stretch>
        </p:blipFill>
        <p:spPr bwMode="auto">
          <a:xfrm>
            <a:off x="9967257" y="3363913"/>
            <a:ext cx="2777143" cy="3240000"/>
          </a:xfrm>
          <a:prstGeom prst="rect">
            <a:avLst/>
          </a:prstGeom>
          <a:noFill/>
          <a:ln w="9525">
            <a:noFill/>
            <a:miter lim="800000"/>
            <a:headEnd/>
            <a:tailEnd/>
          </a:ln>
          <a:effectLst/>
        </p:spPr>
      </p:pic>
      <p:sp>
        <p:nvSpPr>
          <p:cNvPr id="12" name="Object 21">
            <a:extLst>
              <a:ext uri="{FF2B5EF4-FFF2-40B4-BE49-F238E27FC236}">
                <a16:creationId xmlns="" xmlns:a16="http://schemas.microsoft.com/office/drawing/2014/main" id="{DD13BB2D-5971-C929-30C9-C46E2602C9DD}"/>
              </a:ext>
            </a:extLst>
          </p:cNvPr>
          <p:cNvSpPr txBox="1"/>
          <p:nvPr/>
        </p:nvSpPr>
        <p:spPr>
          <a:xfrm>
            <a:off x="10500138" y="6612717"/>
            <a:ext cx="1711381" cy="707886"/>
          </a:xfrm>
          <a:prstGeom prst="rect">
            <a:avLst/>
          </a:prstGeom>
          <a:noFill/>
        </p:spPr>
        <p:txBody>
          <a:bodyPr wrap="square" rtlCol="0" anchor="t">
            <a:spAutoFit/>
          </a:bodyPr>
          <a:lstStyle/>
          <a:p>
            <a:pPr algn="ctr"/>
            <a:r>
              <a:rPr lang="en-US" sz="2000" b="1" dirty="0">
                <a:latin typeface="넥슨Lv1고딕 OTF Bold" panose="00000800000000000000" pitchFamily="50" charset="-128"/>
                <a:ea typeface="넥슨Lv1고딕 OTF Bold" panose="00000800000000000000" pitchFamily="50" charset="-128"/>
              </a:rPr>
              <a:t>KNN </a:t>
            </a:r>
          </a:p>
          <a:p>
            <a:pPr algn="ctr"/>
            <a:r>
              <a:rPr lang="en-US" sz="2000" b="1" dirty="0">
                <a:latin typeface="넥슨Lv1고딕 OTF Bold" panose="00000800000000000000" pitchFamily="50" charset="-128"/>
                <a:ea typeface="넥슨Lv1고딕 OTF Bold" panose="00000800000000000000" pitchFamily="50" charset="-128"/>
              </a:rPr>
              <a:t>Imputation</a:t>
            </a:r>
          </a:p>
        </p:txBody>
      </p:sp>
      <p:pic>
        <p:nvPicPr>
          <p:cNvPr id="13" name="Picture 5">
            <a:extLst>
              <a:ext uri="{FF2B5EF4-FFF2-40B4-BE49-F238E27FC236}">
                <a16:creationId xmlns="" xmlns:a16="http://schemas.microsoft.com/office/drawing/2014/main" id="{4E9F68AA-CEB3-C164-0CCA-F1056420BEBE}"/>
              </a:ext>
            </a:extLst>
          </p:cNvPr>
          <p:cNvPicPr>
            <a:picLocks noChangeAspect="1" noChangeArrowheads="1"/>
          </p:cNvPicPr>
          <p:nvPr/>
        </p:nvPicPr>
        <p:blipFill>
          <a:blip r:embed="rId5"/>
          <a:srcRect/>
          <a:stretch>
            <a:fillRect/>
          </a:stretch>
        </p:blipFill>
        <p:spPr bwMode="auto">
          <a:xfrm>
            <a:off x="12991593" y="3363913"/>
            <a:ext cx="2777143" cy="3240000"/>
          </a:xfrm>
          <a:prstGeom prst="rect">
            <a:avLst/>
          </a:prstGeom>
          <a:noFill/>
          <a:ln w="9525">
            <a:noFill/>
            <a:miter lim="800000"/>
            <a:headEnd/>
            <a:tailEnd/>
          </a:ln>
          <a:effectLst/>
        </p:spPr>
      </p:pic>
      <p:sp>
        <p:nvSpPr>
          <p:cNvPr id="15" name="직사각형 14">
            <a:extLst>
              <a:ext uri="{FF2B5EF4-FFF2-40B4-BE49-F238E27FC236}">
                <a16:creationId xmlns="" xmlns:a16="http://schemas.microsoft.com/office/drawing/2014/main" id="{26D17EEA-528A-61EB-A101-2A25762D0D85}"/>
              </a:ext>
            </a:extLst>
          </p:cNvPr>
          <p:cNvSpPr/>
          <p:nvPr/>
        </p:nvSpPr>
        <p:spPr>
          <a:xfrm>
            <a:off x="12945672" y="3289758"/>
            <a:ext cx="2895072" cy="41579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Object 21">
            <a:extLst>
              <a:ext uri="{FF2B5EF4-FFF2-40B4-BE49-F238E27FC236}">
                <a16:creationId xmlns="" xmlns:a16="http://schemas.microsoft.com/office/drawing/2014/main" id="{25C6A636-C42D-FA1B-55C6-7C27D15F6F83}"/>
              </a:ext>
            </a:extLst>
          </p:cNvPr>
          <p:cNvSpPr txBox="1"/>
          <p:nvPr/>
        </p:nvSpPr>
        <p:spPr>
          <a:xfrm>
            <a:off x="3887416" y="2665611"/>
            <a:ext cx="3643175" cy="461665"/>
          </a:xfrm>
          <a:prstGeom prst="rect">
            <a:avLst/>
          </a:prstGeom>
          <a:noFill/>
        </p:spPr>
        <p:txBody>
          <a:bodyPr wrap="square" rtlCol="0" anchor="t">
            <a:spAutoFit/>
          </a:bodyPr>
          <a:lstStyle/>
          <a:p>
            <a:r>
              <a:rPr lang="ko-KR" altLang="en-US" sz="2400" b="1" dirty="0">
                <a:latin typeface="넥슨Lv1고딕 OTF Bold" panose="00000800000000000000" pitchFamily="50" charset="-128"/>
                <a:ea typeface="넥슨Lv1고딕 OTF Bold" panose="00000800000000000000" pitchFamily="50" charset="-128"/>
              </a:rPr>
              <a:t>예시</a:t>
            </a:r>
            <a:r>
              <a:rPr lang="en-US" altLang="ko-KR" sz="2400" b="1" dirty="0">
                <a:latin typeface="넥슨Lv1고딕 OTF Bold" panose="00000800000000000000" pitchFamily="50" charset="-128"/>
                <a:ea typeface="넥슨Lv1고딕 OTF Bold" panose="00000800000000000000" pitchFamily="50" charset="-128"/>
              </a:rPr>
              <a:t>) Ridge MODEL</a:t>
            </a:r>
          </a:p>
        </p:txBody>
      </p:sp>
      <p:sp>
        <p:nvSpPr>
          <p:cNvPr id="17" name="Object 21">
            <a:extLst>
              <a:ext uri="{FF2B5EF4-FFF2-40B4-BE49-F238E27FC236}">
                <a16:creationId xmlns="" xmlns:a16="http://schemas.microsoft.com/office/drawing/2014/main" id="{914DE787-900E-888B-BE63-C4C8A6B3575F}"/>
              </a:ext>
            </a:extLst>
          </p:cNvPr>
          <p:cNvSpPr txBox="1"/>
          <p:nvPr/>
        </p:nvSpPr>
        <p:spPr>
          <a:xfrm>
            <a:off x="13524474" y="6612717"/>
            <a:ext cx="1711381" cy="707886"/>
          </a:xfrm>
          <a:prstGeom prst="rect">
            <a:avLst/>
          </a:prstGeom>
          <a:noFill/>
        </p:spPr>
        <p:txBody>
          <a:bodyPr wrap="square" rtlCol="0" anchor="t">
            <a:spAutoFit/>
          </a:bodyPr>
          <a:lstStyle/>
          <a:p>
            <a:pPr algn="ctr"/>
            <a:r>
              <a:rPr lang="en-US" sz="2000" b="1" dirty="0">
                <a:latin typeface="넥슨Lv1고딕 OTF Bold" panose="00000800000000000000" pitchFamily="50" charset="-128"/>
                <a:ea typeface="넥슨Lv1고딕 OTF Bold" panose="00000800000000000000" pitchFamily="50" charset="-128"/>
              </a:rPr>
              <a:t>Multi </a:t>
            </a:r>
          </a:p>
          <a:p>
            <a:pPr algn="ctr"/>
            <a:r>
              <a:rPr lang="en-US" sz="2000" b="1" dirty="0">
                <a:latin typeface="넥슨Lv1고딕 OTF Bold" panose="00000800000000000000" pitchFamily="50" charset="-128"/>
                <a:ea typeface="넥슨Lv1고딕 OTF Bold" panose="00000800000000000000" pitchFamily="50" charset="-128"/>
              </a:rPr>
              <a:t>Imputation</a:t>
            </a:r>
          </a:p>
        </p:txBody>
      </p:sp>
      <p:sp>
        <p:nvSpPr>
          <p:cNvPr id="18" name="Object 21">
            <a:extLst>
              <a:ext uri="{FF2B5EF4-FFF2-40B4-BE49-F238E27FC236}">
                <a16:creationId xmlns="" xmlns:a16="http://schemas.microsoft.com/office/drawing/2014/main" id="{BD4A9F50-7CEF-01A9-8856-BE5CC75F468E}"/>
              </a:ext>
            </a:extLst>
          </p:cNvPr>
          <p:cNvSpPr txBox="1"/>
          <p:nvPr/>
        </p:nvSpPr>
        <p:spPr>
          <a:xfrm>
            <a:off x="5268416" y="7519764"/>
            <a:ext cx="9829800" cy="1139351"/>
          </a:xfrm>
          <a:prstGeom prst="rect">
            <a:avLst/>
          </a:prstGeom>
          <a:noFill/>
        </p:spPr>
        <p:txBody>
          <a:bodyPr wrap="square" rtlCol="0" anchor="t">
            <a:spAutoFit/>
          </a:bodyPr>
          <a:lstStyle/>
          <a:p>
            <a:pPr>
              <a:lnSpc>
                <a:spcPct val="150000"/>
              </a:lnSpc>
              <a:buFontTx/>
              <a:buChar char="-"/>
            </a:pP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KNN, Linear, Lasso, Ridge, </a:t>
            </a:r>
            <a:r>
              <a:rPr lang="en-US" sz="2400" b="1" dirty="0" err="1">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ElasticNet</a:t>
            </a: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r>
              <a:rPr lang="en-US" sz="2400" b="1" dirty="0" err="1">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AdaBoost</a:t>
            </a: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p>
          <a:p>
            <a:pPr>
              <a:lnSpc>
                <a:spcPct val="150000"/>
              </a:lnSpc>
            </a:pP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r>
              <a:rPr lang="en-US" sz="2400" b="1" dirty="0" err="1">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GradientBoost</a:t>
            </a: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r>
              <a:rPr lang="en-US" sz="2400" b="1" dirty="0" err="1">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RandomForest</a:t>
            </a: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SVR </a:t>
            </a:r>
            <a:r>
              <a:rPr lang="ko-KR" alt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등 다양한 회귀모델 테스트</a:t>
            </a:r>
            <a:endParaRPr lang="en-US" sz="2000" dirty="0">
              <a:latin typeface="넥슨Lv1고딕 Low OTF" panose="00000500000000000000" pitchFamily="50" charset="-127"/>
              <a:ea typeface="넥슨Lv1고딕 Low OTF" panose="00000500000000000000" pitchFamily="50" charset="-127"/>
            </a:endParaRPr>
          </a:p>
        </p:txBody>
      </p:sp>
      <p:sp>
        <p:nvSpPr>
          <p:cNvPr id="19" name="Object 21">
            <a:extLst>
              <a:ext uri="{FF2B5EF4-FFF2-40B4-BE49-F238E27FC236}">
                <a16:creationId xmlns="" xmlns:a16="http://schemas.microsoft.com/office/drawing/2014/main" id="{3E0FEB4E-5BB8-A270-CEBB-BB0B2B447BF5}"/>
              </a:ext>
            </a:extLst>
          </p:cNvPr>
          <p:cNvSpPr txBox="1"/>
          <p:nvPr/>
        </p:nvSpPr>
        <p:spPr>
          <a:xfrm>
            <a:off x="5268416" y="8681184"/>
            <a:ext cx="9829800" cy="461665"/>
          </a:xfrm>
          <a:prstGeom prst="rect">
            <a:avLst/>
          </a:prstGeom>
          <a:noFill/>
        </p:spPr>
        <p:txBody>
          <a:bodyPr wrap="square" rtlCol="0" anchor="t">
            <a:spAutoFit/>
          </a:bodyPr>
          <a:lstStyle/>
          <a:p>
            <a:pPr>
              <a:buFontTx/>
              <a:buChar char="-"/>
            </a:pP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r>
              <a:rPr lang="en-US" sz="2400" b="1" dirty="0" err="1">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random.seed</a:t>
            </a:r>
            <a:r>
              <a:rPr 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 </a:t>
            </a:r>
            <a:r>
              <a:rPr lang="ko-KR" altLang="en-US" sz="2400" b="1" dirty="0">
                <a:solidFill>
                  <a:srgbClr val="000000"/>
                </a:solidFill>
                <a:latin typeface="넥슨Lv1고딕 Low OTF" panose="00000500000000000000" pitchFamily="50" charset="-127"/>
                <a:ea typeface="넥슨Lv1고딕 Low OTF" panose="00000500000000000000" pitchFamily="50" charset="-127"/>
                <a:cs typeface="NEXON Lv1 Gothic OTF Bold" pitchFamily="34" charset="0"/>
              </a:rPr>
              <a:t>조정을 통한 최적 모델 탐색</a:t>
            </a:r>
            <a:endParaRPr lang="en-US" sz="2000" dirty="0">
              <a:latin typeface="넥슨Lv1고딕 Low OTF" panose="00000500000000000000" pitchFamily="50" charset="-127"/>
              <a:ea typeface="넥슨Lv1고딕 Low OTF" panose="00000500000000000000" pitchFamily="50" charset="-127"/>
            </a:endParaRPr>
          </a:p>
        </p:txBody>
      </p:sp>
    </p:spTree>
    <p:extLst>
      <p:ext uri="{BB962C8B-B14F-4D97-AF65-F5344CB8AC3E}">
        <p14:creationId xmlns="" xmlns:p14="http://schemas.microsoft.com/office/powerpoint/2010/main" val="30114599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en-US" altLang="ko-KR" sz="2500" dirty="0">
                <a:latin typeface="넥슨Lv1고딕 OTF Bold" panose="00000800000000000000" pitchFamily="50" charset="-128"/>
                <a:ea typeface="넥슨Lv1고딕 OTF Bold" panose="00000800000000000000" pitchFamily="50" charset="-128"/>
              </a:rPr>
              <a:t>Model </a:t>
            </a:r>
            <a:r>
              <a:rPr lang="ko-KR" altLang="en-US" sz="2500" dirty="0">
                <a:latin typeface="넥슨Lv1고딕 OTF Bold" panose="00000800000000000000" pitchFamily="50" charset="-128"/>
                <a:ea typeface="넥슨Lv1고딕 OTF Bold" panose="00000800000000000000" pitchFamily="50" charset="-128"/>
              </a:rPr>
              <a:t>생성</a:t>
            </a:r>
            <a:endParaRPr lang="en-US" altLang="ko-KR" sz="2500" dirty="0">
              <a:latin typeface="넥슨Lv1고딕 OTF Bold" panose="00000800000000000000" pitchFamily="50" charset="-128"/>
              <a:ea typeface="넥슨Lv1고딕 OTF Bold" panose="00000800000000000000" pitchFamily="50" charset="-128"/>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Model </a:t>
            </a:r>
            <a:r>
              <a:rPr lang="ko-KR" altLang="en-US" sz="4000" dirty="0">
                <a:latin typeface="넥슨Lv1고딕 OTF Bold" pitchFamily="50" charset="-127"/>
                <a:ea typeface="넥슨Lv1고딕 OTF Bold" pitchFamily="50" charset="-127"/>
              </a:rPr>
              <a:t>구축 및 학습 </a:t>
            </a:r>
            <a:r>
              <a:rPr lang="en-US" altLang="ko-KR" sz="3000" dirty="0">
                <a:latin typeface="넥슨Lv1고딕 OTF Bold" pitchFamily="50" charset="-127"/>
                <a:ea typeface="넥슨Lv1고딕 OTF Bold" pitchFamily="50" charset="-127"/>
              </a:rPr>
              <a:t>- </a:t>
            </a:r>
            <a:r>
              <a:rPr lang="ko-KR" altLang="en-US" sz="3000" b="1" dirty="0">
                <a:latin typeface="넥슨Lv1고딕 OTF Bold" panose="00000800000000000000" pitchFamily="50" charset="-128"/>
                <a:ea typeface="넥슨Lv1고딕 OTF Bold" panose="00000800000000000000" pitchFamily="50" charset="-128"/>
              </a:rPr>
              <a:t>과중</a:t>
            </a:r>
            <a:r>
              <a:rPr lang="en-US" altLang="ko-KR" sz="3000" b="1" dirty="0">
                <a:latin typeface="넥슨Lv1고딕 OTF Bold" panose="00000800000000000000" pitchFamily="50" charset="-128"/>
                <a:ea typeface="넥슨Lv1고딕 OTF Bold" panose="00000800000000000000" pitchFamily="50" charset="-128"/>
              </a:rPr>
              <a:t>·</a:t>
            </a:r>
            <a:r>
              <a:rPr lang="ko-KR" altLang="en-US" sz="3000" b="1" dirty="0">
                <a:latin typeface="넥슨Lv1고딕 OTF Bold" panose="00000800000000000000" pitchFamily="50" charset="-128"/>
                <a:ea typeface="넥슨Lv1고딕 OTF Bold" panose="00000800000000000000" pitchFamily="50" charset="-128"/>
              </a:rPr>
              <a:t>당도 예측 </a:t>
            </a:r>
            <a:r>
              <a:rPr lang="en-US" altLang="ko-KR" sz="3000" b="1" dirty="0">
                <a:latin typeface="넥슨Lv1고딕 OTF Bold" panose="00000800000000000000" pitchFamily="50" charset="-128"/>
                <a:ea typeface="넥슨Lv1고딕 OTF Bold" panose="00000800000000000000" pitchFamily="50" charset="-128"/>
              </a:rPr>
              <a:t>ML Model</a:t>
            </a:r>
            <a:endParaRPr lang="ko-KR" altLang="en-US" sz="3000" dirty="0">
              <a:latin typeface="넥슨Lv1고딕 OTF Bold" panose="00000800000000000000" pitchFamily="50" charset="-128"/>
              <a:ea typeface="넥슨Lv1고딕 OTF Bold" panose="00000800000000000000" pitchFamily="50" charset="-128"/>
            </a:endParaRPr>
          </a:p>
        </p:txBody>
      </p:sp>
      <p:sp>
        <p:nvSpPr>
          <p:cNvPr id="25" name="모서리가 둥근 직사각형 24"/>
          <p:cNvSpPr/>
          <p:nvPr/>
        </p:nvSpPr>
        <p:spPr>
          <a:xfrm>
            <a:off x="4000464" y="2714608"/>
            <a:ext cx="12344336" cy="5957284"/>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bject 21">
            <a:extLst>
              <a:ext uri="{FF2B5EF4-FFF2-40B4-BE49-F238E27FC236}">
                <a16:creationId xmlns="" xmlns:a16="http://schemas.microsoft.com/office/drawing/2014/main" id="{5142E171-B528-ECC6-3A4B-39226C5914CB}"/>
              </a:ext>
            </a:extLst>
          </p:cNvPr>
          <p:cNvSpPr txBox="1"/>
          <p:nvPr/>
        </p:nvSpPr>
        <p:spPr>
          <a:xfrm>
            <a:off x="4698503" y="3082270"/>
            <a:ext cx="3881633" cy="477054"/>
          </a:xfrm>
          <a:prstGeom prst="rect">
            <a:avLst/>
          </a:prstGeom>
          <a:noFill/>
        </p:spPr>
        <p:txBody>
          <a:bodyPr wrap="square" rtlCol="0" anchor="t">
            <a:spAutoFit/>
          </a:bodyPr>
          <a:lstStyle/>
          <a:p>
            <a:r>
              <a:rPr lang="en-US" altLang="ko-KR" sz="2500" b="1" dirty="0">
                <a:latin typeface="넥슨Lv1고딕 OTF Bold" panose="00000800000000000000" pitchFamily="50" charset="-128"/>
                <a:ea typeface="넥슨Lv1고딕 OTF Bold" panose="00000800000000000000" pitchFamily="50" charset="-128"/>
              </a:rPr>
              <a:t>Ridge regression Model</a:t>
            </a:r>
          </a:p>
        </p:txBody>
      </p:sp>
      <p:grpSp>
        <p:nvGrpSpPr>
          <p:cNvPr id="14" name="그룹 13">
            <a:extLst>
              <a:ext uri="{FF2B5EF4-FFF2-40B4-BE49-F238E27FC236}">
                <a16:creationId xmlns="" xmlns:a16="http://schemas.microsoft.com/office/drawing/2014/main" id="{9AE309DA-733A-D67F-F19E-0CD17EC6D23C}"/>
              </a:ext>
            </a:extLst>
          </p:cNvPr>
          <p:cNvGrpSpPr>
            <a:grpSpLocks noChangeAspect="1"/>
          </p:cNvGrpSpPr>
          <p:nvPr/>
        </p:nvGrpSpPr>
        <p:grpSpPr>
          <a:xfrm>
            <a:off x="4736537" y="4335083"/>
            <a:ext cx="5040000" cy="2520000"/>
            <a:chOff x="6781800" y="3848100"/>
            <a:chExt cx="4320000" cy="2160000"/>
          </a:xfrm>
        </p:grpSpPr>
        <p:pic>
          <p:nvPicPr>
            <p:cNvPr id="20" name="Picture 2">
              <a:extLst>
                <a:ext uri="{FF2B5EF4-FFF2-40B4-BE49-F238E27FC236}">
                  <a16:creationId xmlns="" xmlns:a16="http://schemas.microsoft.com/office/drawing/2014/main" id="{0B350F25-1A26-4DAA-992F-AE5205761414}"/>
                </a:ext>
              </a:extLst>
            </p:cNvPr>
            <p:cNvPicPr>
              <a:picLocks noChangeArrowheads="1"/>
            </p:cNvPicPr>
            <p:nvPr/>
          </p:nvPicPr>
          <p:blipFill>
            <a:blip r:embed="rId2"/>
            <a:srcRect/>
            <a:stretch>
              <a:fillRect/>
            </a:stretch>
          </p:blipFill>
          <p:spPr bwMode="auto">
            <a:xfrm>
              <a:off x="6781800" y="3848100"/>
              <a:ext cx="4320000" cy="2160000"/>
            </a:xfrm>
            <a:prstGeom prst="rect">
              <a:avLst/>
            </a:prstGeom>
            <a:noFill/>
            <a:ln w="9525">
              <a:noFill/>
              <a:miter lim="800000"/>
              <a:headEnd/>
              <a:tailEnd/>
            </a:ln>
            <a:effectLst/>
          </p:spPr>
        </p:pic>
        <p:sp>
          <p:nvSpPr>
            <p:cNvPr id="21" name="직사각형 20">
              <a:extLst>
                <a:ext uri="{FF2B5EF4-FFF2-40B4-BE49-F238E27FC236}">
                  <a16:creationId xmlns="" xmlns:a16="http://schemas.microsoft.com/office/drawing/2014/main" id="{8995980D-6DB9-8526-1DFD-B7CE979D67CD}"/>
                </a:ext>
              </a:extLst>
            </p:cNvPr>
            <p:cNvSpPr/>
            <p:nvPr/>
          </p:nvSpPr>
          <p:spPr>
            <a:xfrm>
              <a:off x="8610600" y="5143501"/>
              <a:ext cx="6096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2" name="직선 연결선 21">
              <a:extLst>
                <a:ext uri="{FF2B5EF4-FFF2-40B4-BE49-F238E27FC236}">
                  <a16:creationId xmlns="" xmlns:a16="http://schemas.microsoft.com/office/drawing/2014/main" id="{1D36008B-26E0-D4AE-9726-4263B00B5A49}"/>
                </a:ext>
              </a:extLst>
            </p:cNvPr>
            <p:cNvCxnSpPr/>
            <p:nvPr/>
          </p:nvCxnSpPr>
          <p:spPr>
            <a:xfrm>
              <a:off x="7905750" y="5848350"/>
              <a:ext cx="838200" cy="5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 name="그룹 22">
            <a:extLst>
              <a:ext uri="{FF2B5EF4-FFF2-40B4-BE49-F238E27FC236}">
                <a16:creationId xmlns="" xmlns:a16="http://schemas.microsoft.com/office/drawing/2014/main" id="{EDFB839D-CEFF-AAB8-A4AD-1FBC91184FBE}"/>
              </a:ext>
            </a:extLst>
          </p:cNvPr>
          <p:cNvGrpSpPr>
            <a:grpSpLocks noChangeAspect="1"/>
          </p:cNvGrpSpPr>
          <p:nvPr/>
        </p:nvGrpSpPr>
        <p:grpSpPr>
          <a:xfrm>
            <a:off x="10574870" y="4335083"/>
            <a:ext cx="5040000" cy="2520000"/>
            <a:chOff x="12039600" y="3695700"/>
            <a:chExt cx="4320000" cy="2160000"/>
          </a:xfrm>
        </p:grpSpPr>
        <p:pic>
          <p:nvPicPr>
            <p:cNvPr id="24" name="Picture 3">
              <a:extLst>
                <a:ext uri="{FF2B5EF4-FFF2-40B4-BE49-F238E27FC236}">
                  <a16:creationId xmlns="" xmlns:a16="http://schemas.microsoft.com/office/drawing/2014/main" id="{130EF5C2-01AA-1157-713A-6FA78ADF9E54}"/>
                </a:ext>
              </a:extLst>
            </p:cNvPr>
            <p:cNvPicPr>
              <a:picLocks noChangeArrowheads="1"/>
            </p:cNvPicPr>
            <p:nvPr/>
          </p:nvPicPr>
          <p:blipFill>
            <a:blip r:embed="rId3"/>
            <a:srcRect/>
            <a:stretch>
              <a:fillRect/>
            </a:stretch>
          </p:blipFill>
          <p:spPr bwMode="auto">
            <a:xfrm>
              <a:off x="12039600" y="3695700"/>
              <a:ext cx="4320000" cy="2160000"/>
            </a:xfrm>
            <a:prstGeom prst="rect">
              <a:avLst/>
            </a:prstGeom>
            <a:noFill/>
            <a:ln w="9525">
              <a:noFill/>
              <a:miter lim="800000"/>
              <a:headEnd/>
              <a:tailEnd/>
            </a:ln>
            <a:effectLst/>
          </p:spPr>
        </p:pic>
        <p:sp>
          <p:nvSpPr>
            <p:cNvPr id="26" name="직사각형 25">
              <a:extLst>
                <a:ext uri="{FF2B5EF4-FFF2-40B4-BE49-F238E27FC236}">
                  <a16:creationId xmlns="" xmlns:a16="http://schemas.microsoft.com/office/drawing/2014/main" id="{73DF5C18-4BB1-21B9-DB6B-9B4D317EC375}"/>
                </a:ext>
              </a:extLst>
            </p:cNvPr>
            <p:cNvSpPr/>
            <p:nvPr/>
          </p:nvSpPr>
          <p:spPr>
            <a:xfrm>
              <a:off x="13868400" y="4991100"/>
              <a:ext cx="6096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연결선 26">
              <a:extLst>
                <a:ext uri="{FF2B5EF4-FFF2-40B4-BE49-F238E27FC236}">
                  <a16:creationId xmlns="" xmlns:a16="http://schemas.microsoft.com/office/drawing/2014/main" id="{9C411D7E-7C72-626C-92CD-36A425EAF289}"/>
                </a:ext>
              </a:extLst>
            </p:cNvPr>
            <p:cNvCxnSpPr/>
            <p:nvPr/>
          </p:nvCxnSpPr>
          <p:spPr>
            <a:xfrm>
              <a:off x="13201650" y="5676900"/>
              <a:ext cx="838200" cy="5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 name="Object 21">
            <a:extLst>
              <a:ext uri="{FF2B5EF4-FFF2-40B4-BE49-F238E27FC236}">
                <a16:creationId xmlns="" xmlns:a16="http://schemas.microsoft.com/office/drawing/2014/main" id="{0C40BAB7-AF2A-6517-1619-6EB1DFE6F3FE}"/>
              </a:ext>
            </a:extLst>
          </p:cNvPr>
          <p:cNvSpPr txBox="1"/>
          <p:nvPr/>
        </p:nvSpPr>
        <p:spPr>
          <a:xfrm>
            <a:off x="5326970" y="7386895"/>
            <a:ext cx="3859135" cy="477054"/>
          </a:xfrm>
          <a:prstGeom prst="rect">
            <a:avLst/>
          </a:prstGeom>
          <a:noFill/>
        </p:spPr>
        <p:txBody>
          <a:bodyPr wrap="square" rtlCol="0" anchor="t">
            <a:spAutoFit/>
          </a:bodyPr>
          <a:lstStyle/>
          <a:p>
            <a:pPr algn="ctr"/>
            <a:r>
              <a:rPr lang="ko-KR" altLang="en-US" sz="2500" b="1" dirty="0">
                <a:latin typeface="넥슨Lv1고딕 OTF Bold" panose="00000800000000000000" pitchFamily="50" charset="-128"/>
                <a:ea typeface="넥슨Lv1고딕 OTF Bold" panose="00000800000000000000" pitchFamily="50" charset="-128"/>
              </a:rPr>
              <a:t>과중 예측 </a:t>
            </a:r>
            <a:r>
              <a:rPr lang="en-US" altLang="ko-KR" sz="2500" b="1" dirty="0">
                <a:latin typeface="넥슨Lv1고딕 OTF Bold" panose="00000800000000000000" pitchFamily="50" charset="-128"/>
                <a:ea typeface="넥슨Lv1고딕 OTF Bold" panose="00000800000000000000" pitchFamily="50" charset="-128"/>
              </a:rPr>
              <a:t>Model </a:t>
            </a:r>
            <a:r>
              <a:rPr lang="ko-KR" altLang="en-US" sz="2500" b="1" dirty="0">
                <a:latin typeface="넥슨Lv1고딕 OTF Bold" panose="00000800000000000000" pitchFamily="50" charset="-128"/>
                <a:ea typeface="넥슨Lv1고딕 OTF Bold" panose="00000800000000000000" pitchFamily="50" charset="-128"/>
              </a:rPr>
              <a:t>성능</a:t>
            </a:r>
            <a:endParaRPr lang="en-US" altLang="ko-KR" sz="2500" b="1" dirty="0">
              <a:latin typeface="넥슨Lv1고딕 OTF Bold" panose="00000800000000000000" pitchFamily="50" charset="-128"/>
              <a:ea typeface="넥슨Lv1고딕 OTF Bold" panose="00000800000000000000" pitchFamily="50" charset="-128"/>
            </a:endParaRPr>
          </a:p>
        </p:txBody>
      </p:sp>
      <p:sp>
        <p:nvSpPr>
          <p:cNvPr id="29" name="Object 21">
            <a:extLst>
              <a:ext uri="{FF2B5EF4-FFF2-40B4-BE49-F238E27FC236}">
                <a16:creationId xmlns="" xmlns:a16="http://schemas.microsoft.com/office/drawing/2014/main" id="{AE3AE8C5-8E58-550C-16FF-BEDF19A5B381}"/>
              </a:ext>
            </a:extLst>
          </p:cNvPr>
          <p:cNvSpPr txBox="1"/>
          <p:nvPr/>
        </p:nvSpPr>
        <p:spPr>
          <a:xfrm>
            <a:off x="11310020" y="7386895"/>
            <a:ext cx="3569700" cy="477054"/>
          </a:xfrm>
          <a:prstGeom prst="rect">
            <a:avLst/>
          </a:prstGeom>
          <a:noFill/>
        </p:spPr>
        <p:txBody>
          <a:bodyPr wrap="square" rtlCol="0" anchor="t">
            <a:spAutoFit/>
          </a:bodyPr>
          <a:lstStyle/>
          <a:p>
            <a:pPr algn="ctr"/>
            <a:r>
              <a:rPr lang="ko-KR" altLang="en-US" sz="2500" b="1" dirty="0">
                <a:latin typeface="넥슨Lv1고딕 OTF Bold" panose="00000800000000000000" pitchFamily="50" charset="-128"/>
                <a:ea typeface="넥슨Lv1고딕 OTF Bold" panose="00000800000000000000" pitchFamily="50" charset="-128"/>
              </a:rPr>
              <a:t> 당도 예측 </a:t>
            </a:r>
            <a:r>
              <a:rPr lang="en-US" altLang="ko-KR" sz="2500" b="1" dirty="0">
                <a:latin typeface="넥슨Lv1고딕 OTF Bold" panose="00000800000000000000" pitchFamily="50" charset="-128"/>
                <a:ea typeface="넥슨Lv1고딕 OTF Bold" panose="00000800000000000000" pitchFamily="50" charset="-128"/>
              </a:rPr>
              <a:t>Model </a:t>
            </a:r>
            <a:r>
              <a:rPr lang="ko-KR" altLang="en-US" sz="2500" b="1" dirty="0">
                <a:latin typeface="넥슨Lv1고딕 OTF Bold" panose="00000800000000000000" pitchFamily="50" charset="-128"/>
                <a:ea typeface="넥슨Lv1고딕 OTF Bold" panose="00000800000000000000" pitchFamily="50" charset="-128"/>
              </a:rPr>
              <a:t>성능</a:t>
            </a:r>
            <a:endParaRPr lang="en-US" altLang="ko-KR" sz="2500" b="1" dirty="0">
              <a:latin typeface="넥슨Lv1고딕 OTF Bold" panose="00000800000000000000" pitchFamily="50" charset="-128"/>
              <a:ea typeface="넥슨Lv1고딕 OTF Bold" panose="00000800000000000000" pitchFamily="50" charset="-128"/>
            </a:endParaRPr>
          </a:p>
        </p:txBody>
      </p:sp>
    </p:spTree>
    <p:extLst>
      <p:ext uri="{BB962C8B-B14F-4D97-AF65-F5344CB8AC3E}">
        <p14:creationId xmlns="" xmlns:p14="http://schemas.microsoft.com/office/powerpoint/2010/main" val="1784302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en-US" altLang="ko-KR" sz="2500" dirty="0">
                <a:latin typeface="넥슨Lv1고딕 OTF Bold" panose="00000800000000000000" pitchFamily="50" charset="-128"/>
                <a:ea typeface="넥슨Lv1고딕 OTF Bold" panose="00000800000000000000" pitchFamily="50" charset="-128"/>
              </a:rPr>
              <a:t>Model </a:t>
            </a:r>
            <a:r>
              <a:rPr lang="ko-KR" altLang="en-US" sz="2500" dirty="0">
                <a:latin typeface="넥슨Lv1고딕 OTF Bold" panose="00000800000000000000" pitchFamily="50" charset="-128"/>
                <a:ea typeface="넥슨Lv1고딕 OTF Bold" panose="00000800000000000000" pitchFamily="50" charset="-128"/>
              </a:rPr>
              <a:t>생성</a:t>
            </a:r>
            <a:endParaRPr lang="en-US" altLang="ko-KR" sz="2500" dirty="0">
              <a:latin typeface="넥슨Lv1고딕 OTF Bold" panose="00000800000000000000" pitchFamily="50" charset="-128"/>
              <a:ea typeface="넥슨Lv1고딕 OTF Bold" panose="00000800000000000000" pitchFamily="50" charset="-128"/>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Model </a:t>
            </a:r>
            <a:r>
              <a:rPr lang="ko-KR" altLang="en-US" sz="4000" dirty="0">
                <a:latin typeface="넥슨Lv1고딕 OTF Bold" pitchFamily="50" charset="-127"/>
                <a:ea typeface="넥슨Lv1고딕 OTF Bold" pitchFamily="50" charset="-127"/>
              </a:rPr>
              <a:t>구축 및 학습 </a:t>
            </a:r>
            <a:r>
              <a:rPr lang="en-US" altLang="ko-KR" sz="3000" dirty="0">
                <a:latin typeface="넥슨Lv1고딕 OTF Bold" pitchFamily="50" charset="-127"/>
                <a:ea typeface="넥슨Lv1고딕 OTF Bold" pitchFamily="50" charset="-127"/>
              </a:rPr>
              <a:t>- </a:t>
            </a:r>
            <a:r>
              <a:rPr lang="ko-KR" altLang="en-US" sz="3000" b="1" dirty="0">
                <a:latin typeface="넥슨Lv1고딕 OTF Bold" panose="00000800000000000000" pitchFamily="50" charset="-128"/>
                <a:ea typeface="넥슨Lv1고딕 OTF Bold" panose="00000800000000000000" pitchFamily="50" charset="-128"/>
              </a:rPr>
              <a:t>산도 분류 </a:t>
            </a:r>
            <a:r>
              <a:rPr lang="en-US" altLang="ko-KR" sz="3000" b="1" dirty="0">
                <a:latin typeface="넥슨Lv1고딕 OTF Bold" panose="00000800000000000000" pitchFamily="50" charset="-128"/>
                <a:ea typeface="넥슨Lv1고딕 OTF Bold" panose="00000800000000000000" pitchFamily="50" charset="-128"/>
              </a:rPr>
              <a:t>Model</a:t>
            </a:r>
            <a:endParaRPr lang="ko-KR" altLang="en-US" sz="3000" dirty="0">
              <a:latin typeface="넥슨Lv1고딕 OTF Bold" panose="00000800000000000000" pitchFamily="50" charset="-128"/>
              <a:ea typeface="넥슨Lv1고딕 OTF Bold" panose="00000800000000000000" pitchFamily="50" charset="-128"/>
            </a:endParaRPr>
          </a:p>
        </p:txBody>
      </p:sp>
      <p:sp>
        <p:nvSpPr>
          <p:cNvPr id="25" name="모서리가 둥근 직사각형 24"/>
          <p:cNvSpPr/>
          <p:nvPr/>
        </p:nvSpPr>
        <p:spPr>
          <a:xfrm>
            <a:off x="4000464" y="2714608"/>
            <a:ext cx="12344336" cy="5957284"/>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Object 21">
            <a:extLst>
              <a:ext uri="{FF2B5EF4-FFF2-40B4-BE49-F238E27FC236}">
                <a16:creationId xmlns="" xmlns:a16="http://schemas.microsoft.com/office/drawing/2014/main" id="{01BBF723-CDB5-49A1-631D-00ED894F5FB3}"/>
              </a:ext>
            </a:extLst>
          </p:cNvPr>
          <p:cNvSpPr txBox="1"/>
          <p:nvPr/>
        </p:nvSpPr>
        <p:spPr>
          <a:xfrm>
            <a:off x="5034988" y="6404917"/>
            <a:ext cx="4749300" cy="1762919"/>
          </a:xfrm>
          <a:prstGeom prst="rect">
            <a:avLst/>
          </a:prstGeom>
          <a:noFill/>
        </p:spPr>
        <p:txBody>
          <a:bodyPr wrap="square" rtlCol="0" anchor="t">
            <a:spAutoFit/>
          </a:bodyPr>
          <a:lstStyle/>
          <a:p>
            <a:pPr algn="ctr">
              <a:lnSpc>
                <a:spcPct val="150000"/>
              </a:lnSpc>
            </a:pPr>
            <a:r>
              <a:rPr lang="ko-KR" altLang="en-US" sz="2500" b="1" dirty="0">
                <a:latin typeface="넥슨Lv1고딕 OTF Bold" panose="00000800000000000000" pitchFamily="50" charset="-128"/>
                <a:ea typeface="넥슨Lv1고딕 OTF Bold" panose="00000800000000000000" pitchFamily="50" charset="-128"/>
              </a:rPr>
              <a:t>산도는 연속변수이나 </a:t>
            </a:r>
            <a:endParaRPr lang="en-US" altLang="ko-KR" sz="2500" b="1" dirty="0">
              <a:latin typeface="넥슨Lv1고딕 OTF Bold" panose="00000800000000000000" pitchFamily="50" charset="-128"/>
              <a:ea typeface="넥슨Lv1고딕 OTF Bold" panose="00000800000000000000" pitchFamily="50" charset="-128"/>
            </a:endParaRPr>
          </a:p>
          <a:p>
            <a:pPr algn="ctr">
              <a:lnSpc>
                <a:spcPct val="150000"/>
              </a:lnSpc>
            </a:pPr>
            <a:r>
              <a:rPr lang="ko-KR" altLang="en-US" sz="2500" b="1" dirty="0">
                <a:latin typeface="넥슨Lv1고딕 OTF Bold" panose="00000800000000000000" pitchFamily="50" charset="-128"/>
                <a:ea typeface="넥슨Lv1고딕 OTF Bold" panose="00000800000000000000" pitchFamily="50" charset="-128"/>
              </a:rPr>
              <a:t>現 </a:t>
            </a:r>
            <a:r>
              <a:rPr lang="en-US" altLang="ko-KR" sz="2500" b="1" dirty="0">
                <a:latin typeface="넥슨Lv1고딕 OTF Bold" panose="00000800000000000000" pitchFamily="50" charset="-128"/>
                <a:ea typeface="넥슨Lv1고딕 OTF Bold" panose="00000800000000000000" pitchFamily="50" charset="-128"/>
              </a:rPr>
              <a:t>Data</a:t>
            </a:r>
            <a:r>
              <a:rPr lang="ko-KR" altLang="en-US" sz="2500" b="1" dirty="0">
                <a:latin typeface="넥슨Lv1고딕 OTF Bold" panose="00000800000000000000" pitchFamily="50" charset="-128"/>
                <a:ea typeface="넥슨Lv1고딕 OTF Bold" panose="00000800000000000000" pitchFamily="50" charset="-128"/>
              </a:rPr>
              <a:t>에서는 </a:t>
            </a:r>
            <a:r>
              <a:rPr lang="en-US" altLang="ko-KR" sz="2500" b="1" dirty="0">
                <a:latin typeface="넥슨Lv1고딕 OTF Bold" panose="00000800000000000000" pitchFamily="50" charset="-128"/>
                <a:ea typeface="넥슨Lv1고딕 OTF Bold" panose="00000800000000000000" pitchFamily="50" charset="-128"/>
              </a:rPr>
              <a:t>3</a:t>
            </a:r>
            <a:r>
              <a:rPr lang="ko-KR" altLang="en-US" sz="2500" b="1" dirty="0">
                <a:latin typeface="넥슨Lv1고딕 OTF Bold" panose="00000800000000000000" pitchFamily="50" charset="-128"/>
                <a:ea typeface="넥슨Lv1고딕 OTF Bold" panose="00000800000000000000" pitchFamily="50" charset="-128"/>
              </a:rPr>
              <a:t>개의 </a:t>
            </a:r>
            <a:endParaRPr lang="en-US" altLang="ko-KR" sz="2500" b="1" dirty="0">
              <a:latin typeface="넥슨Lv1고딕 OTF Bold" panose="00000800000000000000" pitchFamily="50" charset="-128"/>
              <a:ea typeface="넥슨Lv1고딕 OTF Bold" panose="00000800000000000000" pitchFamily="50" charset="-128"/>
            </a:endParaRPr>
          </a:p>
          <a:p>
            <a:pPr algn="ctr">
              <a:lnSpc>
                <a:spcPct val="150000"/>
              </a:lnSpc>
            </a:pPr>
            <a:r>
              <a:rPr lang="en-US" altLang="ko-KR" sz="2500" b="1" dirty="0">
                <a:latin typeface="넥슨Lv1고딕 OTF Bold" panose="00000800000000000000" pitchFamily="50" charset="-128"/>
                <a:ea typeface="넥슨Lv1고딕 OTF Bold" panose="00000800000000000000" pitchFamily="50" charset="-128"/>
              </a:rPr>
              <a:t>label</a:t>
            </a:r>
            <a:r>
              <a:rPr lang="ko-KR" altLang="en-US" sz="2500" b="1" dirty="0">
                <a:latin typeface="넥슨Lv1고딕 OTF Bold" panose="00000800000000000000" pitchFamily="50" charset="-128"/>
                <a:ea typeface="넥슨Lv1고딕 OTF Bold" panose="00000800000000000000" pitchFamily="50" charset="-128"/>
              </a:rPr>
              <a:t>로 카테고리화</a:t>
            </a:r>
            <a:endParaRPr lang="en-US" sz="2500" b="1" dirty="0">
              <a:latin typeface="넥슨Lv1고딕 OTF Bold" panose="00000800000000000000" pitchFamily="50" charset="-128"/>
              <a:ea typeface="넥슨Lv1고딕 OTF Bold" panose="00000800000000000000" pitchFamily="50" charset="-128"/>
            </a:endParaRPr>
          </a:p>
        </p:txBody>
      </p:sp>
      <p:pic>
        <p:nvPicPr>
          <p:cNvPr id="6" name="Picture 3">
            <a:extLst>
              <a:ext uri="{FF2B5EF4-FFF2-40B4-BE49-F238E27FC236}">
                <a16:creationId xmlns="" xmlns:a16="http://schemas.microsoft.com/office/drawing/2014/main" id="{9C592BA9-7D8E-715D-1473-030E945027F5}"/>
              </a:ext>
            </a:extLst>
          </p:cNvPr>
          <p:cNvPicPr>
            <a:picLocks noChangeAspect="1" noChangeArrowheads="1"/>
          </p:cNvPicPr>
          <p:nvPr/>
        </p:nvPicPr>
        <p:blipFill>
          <a:blip r:embed="rId2"/>
          <a:srcRect/>
          <a:stretch>
            <a:fillRect/>
          </a:stretch>
        </p:blipFill>
        <p:spPr bwMode="auto">
          <a:xfrm>
            <a:off x="5041158" y="3991372"/>
            <a:ext cx="4736960" cy="1980000"/>
          </a:xfrm>
          <a:prstGeom prst="rect">
            <a:avLst/>
          </a:prstGeom>
          <a:noFill/>
          <a:ln w="9525">
            <a:noFill/>
            <a:miter lim="800000"/>
            <a:headEnd/>
            <a:tailEnd/>
          </a:ln>
          <a:effectLst/>
        </p:spPr>
      </p:pic>
      <p:pic>
        <p:nvPicPr>
          <p:cNvPr id="7" name="Picture 4">
            <a:extLst>
              <a:ext uri="{FF2B5EF4-FFF2-40B4-BE49-F238E27FC236}">
                <a16:creationId xmlns="" xmlns:a16="http://schemas.microsoft.com/office/drawing/2014/main" id="{12A94D0A-96DA-BE6E-5958-F1BD62480313}"/>
              </a:ext>
            </a:extLst>
          </p:cNvPr>
          <p:cNvPicPr>
            <a:picLocks noChangeAspect="1" noChangeArrowheads="1"/>
          </p:cNvPicPr>
          <p:nvPr/>
        </p:nvPicPr>
        <p:blipFill>
          <a:blip r:embed="rId3"/>
          <a:srcRect/>
          <a:stretch>
            <a:fillRect/>
          </a:stretch>
        </p:blipFill>
        <p:spPr bwMode="auto">
          <a:xfrm>
            <a:off x="10361032" y="3055788"/>
            <a:ext cx="5418947" cy="4680000"/>
          </a:xfrm>
          <a:prstGeom prst="rect">
            <a:avLst/>
          </a:prstGeom>
          <a:noFill/>
          <a:ln w="9525">
            <a:noFill/>
            <a:miter lim="800000"/>
            <a:headEnd/>
            <a:tailEnd/>
          </a:ln>
          <a:effectLst/>
        </p:spPr>
      </p:pic>
      <p:sp>
        <p:nvSpPr>
          <p:cNvPr id="8" name="Object 21">
            <a:extLst>
              <a:ext uri="{FF2B5EF4-FFF2-40B4-BE49-F238E27FC236}">
                <a16:creationId xmlns="" xmlns:a16="http://schemas.microsoft.com/office/drawing/2014/main" id="{06E2A9A2-361C-89A0-F88C-6C30099C3073}"/>
              </a:ext>
            </a:extLst>
          </p:cNvPr>
          <p:cNvSpPr txBox="1"/>
          <p:nvPr/>
        </p:nvSpPr>
        <p:spPr>
          <a:xfrm>
            <a:off x="10695856" y="7978814"/>
            <a:ext cx="4749300" cy="477054"/>
          </a:xfrm>
          <a:prstGeom prst="rect">
            <a:avLst/>
          </a:prstGeom>
          <a:noFill/>
        </p:spPr>
        <p:txBody>
          <a:bodyPr wrap="square" rtlCol="0" anchor="t">
            <a:spAutoFit/>
          </a:bodyPr>
          <a:lstStyle/>
          <a:p>
            <a:pPr algn="ctr"/>
            <a:r>
              <a:rPr lang="ko-KR" altLang="en-US" sz="2500" b="1" dirty="0">
                <a:latin typeface="넥슨Lv1고딕 OTF Bold" panose="00000800000000000000" pitchFamily="50" charset="-128"/>
                <a:ea typeface="넥슨Lv1고딕 OTF Bold" panose="00000800000000000000" pitchFamily="50" charset="-128"/>
              </a:rPr>
              <a:t>분류 </a:t>
            </a:r>
            <a:r>
              <a:rPr lang="en-US" altLang="ko-KR" sz="2500" b="1" dirty="0">
                <a:latin typeface="넥슨Lv1고딕 OTF Bold" panose="00000800000000000000" pitchFamily="50" charset="-128"/>
                <a:ea typeface="넥슨Lv1고딕 OTF Bold" panose="00000800000000000000" pitchFamily="50" charset="-128"/>
              </a:rPr>
              <a:t>DNN </a:t>
            </a:r>
            <a:r>
              <a:rPr lang="ko-KR" altLang="en-US" sz="2500" b="1" dirty="0">
                <a:latin typeface="넥슨Lv1고딕 OTF Bold" panose="00000800000000000000" pitchFamily="50" charset="-128"/>
                <a:ea typeface="넥슨Lv1고딕 OTF Bold" panose="00000800000000000000" pitchFamily="50" charset="-128"/>
              </a:rPr>
              <a:t>모델 구축</a:t>
            </a:r>
            <a:endParaRPr lang="en-US" sz="2500" b="1" dirty="0">
              <a:latin typeface="넥슨Lv1고딕 OTF Bold" panose="00000800000000000000" pitchFamily="50" charset="-128"/>
              <a:ea typeface="넥슨Lv1고딕 OTF Bold" panose="00000800000000000000" pitchFamily="50" charset="-128"/>
            </a:endParaRPr>
          </a:p>
        </p:txBody>
      </p:sp>
      <p:sp>
        <p:nvSpPr>
          <p:cNvPr id="12" name="TextBox 11">
            <a:extLst>
              <a:ext uri="{FF2B5EF4-FFF2-40B4-BE49-F238E27FC236}">
                <a16:creationId xmlns="" xmlns:a16="http://schemas.microsoft.com/office/drawing/2014/main" id="{9D935B8D-5B0B-FECC-86CE-CD3DDDEB82AB}"/>
              </a:ext>
            </a:extLst>
          </p:cNvPr>
          <p:cNvSpPr txBox="1"/>
          <p:nvPr/>
        </p:nvSpPr>
        <p:spPr>
          <a:xfrm>
            <a:off x="4391472" y="3006996"/>
            <a:ext cx="5628964" cy="477054"/>
          </a:xfrm>
          <a:prstGeom prst="rect">
            <a:avLst/>
          </a:prstGeom>
          <a:noFill/>
        </p:spPr>
        <p:txBody>
          <a:bodyPr wrap="square">
            <a:spAutoFit/>
          </a:bodyPr>
          <a:lstStyle/>
          <a:p>
            <a:r>
              <a:rPr lang="en-US" altLang="ko-KR" sz="2500" b="1" dirty="0">
                <a:latin typeface="넥슨Lv1고딕 OTF Bold" panose="00000800000000000000" pitchFamily="50" charset="-128"/>
                <a:ea typeface="넥슨Lv1고딕 OTF Bold" panose="00000800000000000000" pitchFamily="50" charset="-128"/>
              </a:rPr>
              <a:t>DNN(Deep Neural Network) Model</a:t>
            </a:r>
            <a:endParaRPr lang="ko-KR" altLang="en-US" sz="2500" dirty="0">
              <a:latin typeface="넥슨Lv1고딕 OTF Bold" panose="00000800000000000000" pitchFamily="50" charset="-128"/>
              <a:ea typeface="넥슨Lv1고딕 OTF Bold" panose="00000800000000000000" pitchFamily="50" charset="-128"/>
            </a:endParaRPr>
          </a:p>
        </p:txBody>
      </p:sp>
    </p:spTree>
    <p:extLst>
      <p:ext uri="{BB962C8B-B14F-4D97-AF65-F5344CB8AC3E}">
        <p14:creationId xmlns="" xmlns:p14="http://schemas.microsoft.com/office/powerpoint/2010/main" val="1108931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04.</a:t>
            </a:r>
            <a:r>
              <a:rPr lang="ko-KR" altLang="en-US" sz="4000" dirty="0">
                <a:solidFill>
                  <a:srgbClr val="000000"/>
                </a:solidFill>
                <a:latin typeface="넥슨Lv1고딕 OTF Bold" pitchFamily="50" charset="-127"/>
                <a:ea typeface="넥슨Lv1고딕 OTF Bold" pitchFamily="50" charset="-127"/>
              </a:rPr>
              <a:t> </a:t>
            </a:r>
            <a:endParaRPr lang="en-US" altLang="ko-KR" sz="4000" dirty="0">
              <a:solidFill>
                <a:srgbClr val="000000"/>
              </a:solidFill>
              <a:latin typeface="넥슨Lv1고딕 OTF Bold" pitchFamily="50" charset="-127"/>
              <a:ea typeface="넥슨Lv1고딕 OTF Bold" pitchFamily="50" charset="-127"/>
            </a:endParaRPr>
          </a:p>
          <a:p>
            <a:r>
              <a:rPr lang="ko-KR" altLang="en-US" sz="4000" dirty="0">
                <a:solidFill>
                  <a:srgbClr val="000000"/>
                </a:solidFill>
                <a:latin typeface="넥슨Lv1고딕 OTF Bold" pitchFamily="50" charset="-127"/>
                <a:ea typeface="넥슨Lv1고딕 OTF Bold" pitchFamily="50" charset="-127"/>
              </a:rPr>
              <a:t>품질 예측 모델</a:t>
            </a:r>
            <a:endParaRPr lang="en-US" altLang="ko-KR"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862968" y="2714608"/>
            <a:ext cx="2143140" cy="477054"/>
          </a:xfrm>
          <a:prstGeom prst="rect">
            <a:avLst/>
          </a:prstGeom>
          <a:noFill/>
        </p:spPr>
        <p:txBody>
          <a:bodyPr wrap="square" rtlCol="0">
            <a:spAutoFit/>
          </a:bodyPr>
          <a:lstStyle/>
          <a:p>
            <a:pPr algn="ctr"/>
            <a:r>
              <a:rPr lang="en-US" altLang="ko-KR" sz="2500" dirty="0">
                <a:latin typeface="넥슨Lv1고딕 OTF Bold" panose="00000800000000000000" pitchFamily="50" charset="-128"/>
                <a:ea typeface="넥슨Lv1고딕 OTF Bold" panose="00000800000000000000" pitchFamily="50" charset="-128"/>
              </a:rPr>
              <a:t>Model </a:t>
            </a:r>
            <a:r>
              <a:rPr lang="ko-KR" altLang="en-US" sz="2500" dirty="0">
                <a:latin typeface="넥슨Lv1고딕 OTF Bold" panose="00000800000000000000" pitchFamily="50" charset="-128"/>
                <a:ea typeface="넥슨Lv1고딕 OTF Bold" panose="00000800000000000000" pitchFamily="50" charset="-128"/>
              </a:rPr>
              <a:t>생성</a:t>
            </a:r>
            <a:endParaRPr lang="en-US" altLang="ko-KR" sz="2500" dirty="0">
              <a:latin typeface="넥슨Lv1고딕 OTF Bold" panose="00000800000000000000" pitchFamily="50" charset="-128"/>
              <a:ea typeface="넥슨Lv1고딕 OTF Bold" panose="00000800000000000000" pitchFamily="50" charset="-128"/>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Model </a:t>
            </a:r>
            <a:r>
              <a:rPr lang="ko-KR" altLang="en-US" sz="4000" dirty="0">
                <a:latin typeface="넥슨Lv1고딕 OTF Bold" pitchFamily="50" charset="-127"/>
                <a:ea typeface="넥슨Lv1고딕 OTF Bold" pitchFamily="50" charset="-127"/>
              </a:rPr>
              <a:t>구축 및 학습 </a:t>
            </a:r>
            <a:r>
              <a:rPr lang="en-US" altLang="ko-KR" sz="3000" dirty="0">
                <a:latin typeface="넥슨Lv1고딕 OTF Bold" pitchFamily="50" charset="-127"/>
                <a:ea typeface="넥슨Lv1고딕 OTF Bold" pitchFamily="50" charset="-127"/>
              </a:rPr>
              <a:t>- </a:t>
            </a:r>
            <a:r>
              <a:rPr lang="ko-KR" altLang="en-US" sz="3000" b="1" dirty="0">
                <a:latin typeface="넥슨Lv1고딕 OTF Bold" panose="00000800000000000000" pitchFamily="50" charset="-128"/>
                <a:ea typeface="넥슨Lv1고딕 OTF Bold" panose="00000800000000000000" pitchFamily="50" charset="-128"/>
              </a:rPr>
              <a:t>산도 분류 </a:t>
            </a:r>
            <a:r>
              <a:rPr lang="en-US" altLang="ko-KR" sz="3000" b="1" dirty="0">
                <a:latin typeface="넥슨Lv1고딕 OTF Bold" panose="00000800000000000000" pitchFamily="50" charset="-128"/>
                <a:ea typeface="넥슨Lv1고딕 OTF Bold" panose="00000800000000000000" pitchFamily="50" charset="-128"/>
              </a:rPr>
              <a:t>Model</a:t>
            </a:r>
            <a:endParaRPr lang="ko-KR" altLang="en-US" sz="3000" dirty="0">
              <a:latin typeface="넥슨Lv1고딕 OTF Bold" panose="00000800000000000000" pitchFamily="50" charset="-128"/>
              <a:ea typeface="넥슨Lv1고딕 OTF Bold" panose="00000800000000000000" pitchFamily="50" charset="-128"/>
            </a:endParaRPr>
          </a:p>
        </p:txBody>
      </p:sp>
      <p:sp>
        <p:nvSpPr>
          <p:cNvPr id="25" name="모서리가 둥근 직사각형 24"/>
          <p:cNvSpPr/>
          <p:nvPr/>
        </p:nvSpPr>
        <p:spPr>
          <a:xfrm>
            <a:off x="4000464" y="2714608"/>
            <a:ext cx="12344336" cy="5957284"/>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Object 21">
            <a:extLst>
              <a:ext uri="{FF2B5EF4-FFF2-40B4-BE49-F238E27FC236}">
                <a16:creationId xmlns="" xmlns:a16="http://schemas.microsoft.com/office/drawing/2014/main" id="{7331B2A8-F55B-CA74-F374-0FCB1744A2D6}"/>
              </a:ext>
            </a:extLst>
          </p:cNvPr>
          <p:cNvSpPr txBox="1"/>
          <p:nvPr/>
        </p:nvSpPr>
        <p:spPr>
          <a:xfrm>
            <a:off x="4456584" y="3114435"/>
            <a:ext cx="2743200" cy="492443"/>
          </a:xfrm>
          <a:prstGeom prst="rect">
            <a:avLst/>
          </a:prstGeom>
          <a:noFill/>
        </p:spPr>
        <p:txBody>
          <a:bodyPr wrap="square" rtlCol="0" anchor="t">
            <a:spAutoFit/>
          </a:bodyPr>
          <a:lstStyle/>
          <a:p>
            <a:r>
              <a:rPr lang="en-US" altLang="ko-KR" sz="2600" b="1" dirty="0">
                <a:latin typeface="넥슨Lv1고딕 OTF Bold" panose="00000800000000000000" pitchFamily="50" charset="-128"/>
                <a:ea typeface="넥슨Lv1고딕 OTF Bold" panose="00000800000000000000" pitchFamily="50" charset="-128"/>
              </a:rPr>
              <a:t>DNN </a:t>
            </a:r>
            <a:r>
              <a:rPr lang="ko-KR" altLang="en-US" sz="2600" b="1" dirty="0">
                <a:latin typeface="넥슨Lv1고딕 OTF Bold" panose="00000800000000000000" pitchFamily="50" charset="-128"/>
                <a:ea typeface="넥슨Lv1고딕 OTF Bold" panose="00000800000000000000" pitchFamily="50" charset="-128"/>
              </a:rPr>
              <a:t>모델 성능</a:t>
            </a:r>
            <a:endParaRPr lang="en-US" altLang="ko-KR" sz="2600" b="1" dirty="0">
              <a:latin typeface="넥슨Lv1고딕 OTF Bold" panose="00000800000000000000" pitchFamily="50" charset="-128"/>
              <a:ea typeface="넥슨Lv1고딕 OTF Bold" panose="00000800000000000000" pitchFamily="50" charset="-128"/>
            </a:endParaRPr>
          </a:p>
        </p:txBody>
      </p:sp>
      <p:pic>
        <p:nvPicPr>
          <p:cNvPr id="9" name="Picture 2">
            <a:extLst>
              <a:ext uri="{FF2B5EF4-FFF2-40B4-BE49-F238E27FC236}">
                <a16:creationId xmlns="" xmlns:a16="http://schemas.microsoft.com/office/drawing/2014/main" id="{0BB21FBB-464D-EFCD-C6A6-424122943D48}"/>
              </a:ext>
            </a:extLst>
          </p:cNvPr>
          <p:cNvPicPr>
            <a:picLocks noChangeAspect="1" noChangeArrowheads="1"/>
          </p:cNvPicPr>
          <p:nvPr/>
        </p:nvPicPr>
        <p:blipFill>
          <a:blip r:embed="rId2"/>
          <a:srcRect/>
          <a:stretch>
            <a:fillRect/>
          </a:stretch>
        </p:blipFill>
        <p:spPr bwMode="auto">
          <a:xfrm>
            <a:off x="4456584" y="3775348"/>
            <a:ext cx="7906478" cy="4392488"/>
          </a:xfrm>
          <a:prstGeom prst="rect">
            <a:avLst/>
          </a:prstGeom>
          <a:noFill/>
          <a:ln w="9525">
            <a:noFill/>
            <a:miter lim="800000"/>
            <a:headEnd/>
            <a:tailEnd/>
          </a:ln>
          <a:effectLst/>
        </p:spPr>
      </p:pic>
      <p:grpSp>
        <p:nvGrpSpPr>
          <p:cNvPr id="10" name="그룹 9">
            <a:extLst>
              <a:ext uri="{FF2B5EF4-FFF2-40B4-BE49-F238E27FC236}">
                <a16:creationId xmlns="" xmlns:a16="http://schemas.microsoft.com/office/drawing/2014/main" id="{1F988AF1-57BB-C9C7-BF48-82631DC8F077}"/>
              </a:ext>
            </a:extLst>
          </p:cNvPr>
          <p:cNvGrpSpPr/>
          <p:nvPr/>
        </p:nvGrpSpPr>
        <p:grpSpPr>
          <a:xfrm>
            <a:off x="12694147" y="4214806"/>
            <a:ext cx="3240000" cy="893400"/>
            <a:chOff x="13487400" y="3619500"/>
            <a:chExt cx="3240000" cy="893400"/>
          </a:xfrm>
        </p:grpSpPr>
        <p:sp>
          <p:nvSpPr>
            <p:cNvPr id="11" name="Object 21">
              <a:extLst>
                <a:ext uri="{FF2B5EF4-FFF2-40B4-BE49-F238E27FC236}">
                  <a16:creationId xmlns="" xmlns:a16="http://schemas.microsoft.com/office/drawing/2014/main" id="{7AB6ED66-2786-9968-0FF5-EA21DA114C63}"/>
                </a:ext>
              </a:extLst>
            </p:cNvPr>
            <p:cNvSpPr txBox="1"/>
            <p:nvPr/>
          </p:nvSpPr>
          <p:spPr>
            <a:xfrm>
              <a:off x="13487400" y="3619500"/>
              <a:ext cx="2514600" cy="430887"/>
            </a:xfrm>
            <a:prstGeom prst="rect">
              <a:avLst/>
            </a:prstGeom>
            <a:noFill/>
          </p:spPr>
          <p:txBody>
            <a:bodyPr wrap="square" rtlCol="0" anchor="t">
              <a:spAutoFit/>
            </a:bodyPr>
            <a:lstStyle/>
            <a:p>
              <a:r>
                <a:rPr lang="ko-KR" altLang="en-US" sz="2200" dirty="0">
                  <a:latin typeface="넥슨Lv1고딕 OTF Bold" panose="00000800000000000000" pitchFamily="50" charset="-128"/>
                  <a:ea typeface="넥슨Lv1고딕 OTF Bold" panose="00000800000000000000" pitchFamily="50" charset="-128"/>
                </a:rPr>
                <a:t>▶ </a:t>
              </a:r>
              <a:r>
                <a:rPr lang="en-US" altLang="ko-KR" sz="2200" dirty="0">
                  <a:latin typeface="넥슨Lv1고딕 OTF Bold" panose="00000800000000000000" pitchFamily="50" charset="-128"/>
                  <a:ea typeface="넥슨Lv1고딕 OTF Bold" panose="00000800000000000000" pitchFamily="50" charset="-128"/>
                </a:rPr>
                <a:t>Train Score</a:t>
              </a:r>
            </a:p>
          </p:txBody>
        </p:sp>
        <p:pic>
          <p:nvPicPr>
            <p:cNvPr id="13" name="Picture 3">
              <a:extLst>
                <a:ext uri="{FF2B5EF4-FFF2-40B4-BE49-F238E27FC236}">
                  <a16:creationId xmlns="" xmlns:a16="http://schemas.microsoft.com/office/drawing/2014/main" id="{B19A9799-A0E0-6148-18CB-1EED96A9BBA9}"/>
                </a:ext>
              </a:extLst>
            </p:cNvPr>
            <p:cNvPicPr>
              <a:picLocks noChangeArrowheads="1"/>
            </p:cNvPicPr>
            <p:nvPr/>
          </p:nvPicPr>
          <p:blipFill>
            <a:blip r:embed="rId3"/>
            <a:srcRect/>
            <a:stretch>
              <a:fillRect/>
            </a:stretch>
          </p:blipFill>
          <p:spPr bwMode="auto">
            <a:xfrm>
              <a:off x="13487400" y="4152900"/>
              <a:ext cx="3240000" cy="360000"/>
            </a:xfrm>
            <a:prstGeom prst="rect">
              <a:avLst/>
            </a:prstGeom>
            <a:noFill/>
            <a:ln w="9525">
              <a:noFill/>
              <a:miter lim="800000"/>
              <a:headEnd/>
              <a:tailEnd/>
            </a:ln>
            <a:effectLst/>
          </p:spPr>
        </p:pic>
      </p:grpSp>
      <p:grpSp>
        <p:nvGrpSpPr>
          <p:cNvPr id="17" name="그룹 16">
            <a:extLst>
              <a:ext uri="{FF2B5EF4-FFF2-40B4-BE49-F238E27FC236}">
                <a16:creationId xmlns="" xmlns:a16="http://schemas.microsoft.com/office/drawing/2014/main" id="{FE085A13-E545-437A-A4AE-D18A06A611E0}"/>
              </a:ext>
            </a:extLst>
          </p:cNvPr>
          <p:cNvGrpSpPr/>
          <p:nvPr/>
        </p:nvGrpSpPr>
        <p:grpSpPr>
          <a:xfrm>
            <a:off x="12694147" y="5627556"/>
            <a:ext cx="3240000" cy="817200"/>
            <a:chOff x="13487400" y="6286500"/>
            <a:chExt cx="3240000" cy="817200"/>
          </a:xfrm>
        </p:grpSpPr>
        <p:pic>
          <p:nvPicPr>
            <p:cNvPr id="18" name="Picture 5">
              <a:extLst>
                <a:ext uri="{FF2B5EF4-FFF2-40B4-BE49-F238E27FC236}">
                  <a16:creationId xmlns="" xmlns:a16="http://schemas.microsoft.com/office/drawing/2014/main" id="{62E9384D-E30C-D7BC-C313-02E751CBA945}"/>
                </a:ext>
              </a:extLst>
            </p:cNvPr>
            <p:cNvPicPr>
              <a:picLocks noChangeArrowheads="1"/>
            </p:cNvPicPr>
            <p:nvPr/>
          </p:nvPicPr>
          <p:blipFill>
            <a:blip r:embed="rId4"/>
            <a:srcRect/>
            <a:stretch>
              <a:fillRect/>
            </a:stretch>
          </p:blipFill>
          <p:spPr bwMode="auto">
            <a:xfrm>
              <a:off x="13487400" y="6743700"/>
              <a:ext cx="3240000" cy="360000"/>
            </a:xfrm>
            <a:prstGeom prst="rect">
              <a:avLst/>
            </a:prstGeom>
            <a:noFill/>
            <a:ln w="9525">
              <a:noFill/>
              <a:miter lim="800000"/>
              <a:headEnd/>
              <a:tailEnd/>
            </a:ln>
            <a:effectLst/>
          </p:spPr>
        </p:pic>
        <p:sp>
          <p:nvSpPr>
            <p:cNvPr id="19" name="Object 21">
              <a:extLst>
                <a:ext uri="{FF2B5EF4-FFF2-40B4-BE49-F238E27FC236}">
                  <a16:creationId xmlns="" xmlns:a16="http://schemas.microsoft.com/office/drawing/2014/main" id="{3DB9EEA8-BD98-A546-8178-4BA7B5C51212}"/>
                </a:ext>
              </a:extLst>
            </p:cNvPr>
            <p:cNvSpPr txBox="1"/>
            <p:nvPr/>
          </p:nvSpPr>
          <p:spPr>
            <a:xfrm>
              <a:off x="13487400" y="6286500"/>
              <a:ext cx="2514600" cy="430887"/>
            </a:xfrm>
            <a:prstGeom prst="rect">
              <a:avLst/>
            </a:prstGeom>
            <a:noFill/>
          </p:spPr>
          <p:txBody>
            <a:bodyPr wrap="square" rtlCol="0" anchor="t">
              <a:spAutoFit/>
            </a:bodyPr>
            <a:lstStyle/>
            <a:p>
              <a:r>
                <a:rPr lang="ko-KR" altLang="en-US" sz="2200" dirty="0">
                  <a:latin typeface="넥슨Lv1고딕 OTF Bold" panose="00000800000000000000" pitchFamily="50" charset="-128"/>
                  <a:ea typeface="넥슨Lv1고딕 OTF Bold" panose="00000800000000000000" pitchFamily="50" charset="-128"/>
                </a:rPr>
                <a:t>▶ </a:t>
              </a:r>
              <a:r>
                <a:rPr lang="en-US" altLang="ko-KR" sz="2200" dirty="0">
                  <a:latin typeface="넥슨Lv1고딕 OTF Bold" panose="00000800000000000000" pitchFamily="50" charset="-128"/>
                  <a:ea typeface="넥슨Lv1고딕 OTF Bold" panose="00000800000000000000" pitchFamily="50" charset="-128"/>
                </a:rPr>
                <a:t>Evaluate</a:t>
              </a:r>
            </a:p>
          </p:txBody>
        </p:sp>
      </p:grpSp>
      <p:grpSp>
        <p:nvGrpSpPr>
          <p:cNvPr id="20" name="그룹 19">
            <a:extLst>
              <a:ext uri="{FF2B5EF4-FFF2-40B4-BE49-F238E27FC236}">
                <a16:creationId xmlns="" xmlns:a16="http://schemas.microsoft.com/office/drawing/2014/main" id="{A25BD1BA-0C6C-E246-1A5B-779CE9CA4AA8}"/>
              </a:ext>
            </a:extLst>
          </p:cNvPr>
          <p:cNvGrpSpPr/>
          <p:nvPr/>
        </p:nvGrpSpPr>
        <p:grpSpPr>
          <a:xfrm>
            <a:off x="12694147" y="6964106"/>
            <a:ext cx="3240001" cy="855300"/>
            <a:chOff x="13487399" y="4953000"/>
            <a:chExt cx="3240001" cy="855300"/>
          </a:xfrm>
        </p:grpSpPr>
        <p:pic>
          <p:nvPicPr>
            <p:cNvPr id="21" name="Picture 4">
              <a:extLst>
                <a:ext uri="{FF2B5EF4-FFF2-40B4-BE49-F238E27FC236}">
                  <a16:creationId xmlns="" xmlns:a16="http://schemas.microsoft.com/office/drawing/2014/main" id="{11BF1CB3-8DA6-FED8-BD64-1718EC685AC5}"/>
                </a:ext>
              </a:extLst>
            </p:cNvPr>
            <p:cNvPicPr>
              <a:picLocks noChangeArrowheads="1"/>
            </p:cNvPicPr>
            <p:nvPr/>
          </p:nvPicPr>
          <p:blipFill>
            <a:blip r:embed="rId5"/>
            <a:srcRect/>
            <a:stretch>
              <a:fillRect/>
            </a:stretch>
          </p:blipFill>
          <p:spPr bwMode="auto">
            <a:xfrm>
              <a:off x="13487400" y="5448300"/>
              <a:ext cx="3240000" cy="360000"/>
            </a:xfrm>
            <a:prstGeom prst="rect">
              <a:avLst/>
            </a:prstGeom>
            <a:noFill/>
            <a:ln w="9525">
              <a:noFill/>
              <a:miter lim="800000"/>
              <a:headEnd/>
              <a:tailEnd/>
            </a:ln>
            <a:effectLst/>
          </p:spPr>
        </p:pic>
        <p:sp>
          <p:nvSpPr>
            <p:cNvPr id="22" name="Object 21">
              <a:extLst>
                <a:ext uri="{FF2B5EF4-FFF2-40B4-BE49-F238E27FC236}">
                  <a16:creationId xmlns="" xmlns:a16="http://schemas.microsoft.com/office/drawing/2014/main" id="{C120A1EF-945C-0AB1-4389-FA709581BD5D}"/>
                </a:ext>
              </a:extLst>
            </p:cNvPr>
            <p:cNvSpPr txBox="1"/>
            <p:nvPr/>
          </p:nvSpPr>
          <p:spPr>
            <a:xfrm>
              <a:off x="13487399" y="4953000"/>
              <a:ext cx="3011287" cy="430887"/>
            </a:xfrm>
            <a:prstGeom prst="rect">
              <a:avLst/>
            </a:prstGeom>
            <a:noFill/>
          </p:spPr>
          <p:txBody>
            <a:bodyPr wrap="square" rtlCol="0" anchor="t">
              <a:spAutoFit/>
            </a:bodyPr>
            <a:lstStyle/>
            <a:p>
              <a:r>
                <a:rPr lang="ko-KR" altLang="en-US" sz="2200" dirty="0">
                  <a:latin typeface="넥슨Lv1고딕 OTF Bold" panose="00000800000000000000" pitchFamily="50" charset="-128"/>
                  <a:ea typeface="넥슨Lv1고딕 OTF Bold" panose="00000800000000000000" pitchFamily="50" charset="-128"/>
                </a:rPr>
                <a:t>▶ </a:t>
              </a:r>
              <a:r>
                <a:rPr lang="en-US" altLang="ko-KR" sz="2200" dirty="0">
                  <a:latin typeface="넥슨Lv1고딕 OTF Bold" panose="00000800000000000000" pitchFamily="50" charset="-128"/>
                  <a:ea typeface="넥슨Lv1고딕 OTF Bold" panose="00000800000000000000" pitchFamily="50" charset="-128"/>
                </a:rPr>
                <a:t>Validation Score</a:t>
              </a:r>
            </a:p>
          </p:txBody>
        </p:sp>
      </p:grpSp>
    </p:spTree>
    <p:extLst>
      <p:ext uri="{BB962C8B-B14F-4D97-AF65-F5344CB8AC3E}">
        <p14:creationId xmlns="" xmlns:p14="http://schemas.microsoft.com/office/powerpoint/2010/main" val="2719710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en-US" altLang="ko-KR" sz="2400" dirty="0">
                <a:solidFill>
                  <a:srgbClr val="000000"/>
                </a:solidFill>
                <a:latin typeface="넥슨Lv1고딕 OTF Bold" pitchFamily="50" charset="-127"/>
                <a:ea typeface="넥슨Lv1고딕 OTF Bold" pitchFamily="50" charset="-127"/>
              </a:rPr>
              <a:t>YOLO </a:t>
            </a:r>
            <a:r>
              <a:rPr lang="ko-KR" altLang="en-US" sz="2400" dirty="0">
                <a:solidFill>
                  <a:srgbClr val="000000"/>
                </a:solidFill>
                <a:latin typeface="넥슨Lv1고딕 OTF Bold" pitchFamily="50" charset="-127"/>
                <a:ea typeface="넥슨Lv1고딕 OTF Bold" pitchFamily="50" charset="-127"/>
              </a:rPr>
              <a:t>모델 소개</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a:latin typeface="넥슨Lv1고딕 OTF Bold" pitchFamily="50" charset="-127"/>
                <a:ea typeface="넥슨Lv1고딕 OTF Bold" pitchFamily="50" charset="-127"/>
              </a:rPr>
              <a:t>Model </a:t>
            </a:r>
            <a:r>
              <a:rPr lang="ko-KR" altLang="en-US" sz="4000" dirty="0">
                <a:latin typeface="넥슨Lv1고딕 OTF Bold" pitchFamily="50" charset="-127"/>
                <a:ea typeface="넥슨Lv1고딕 OTF Bold" pitchFamily="50" charset="-127"/>
              </a:rPr>
              <a:t>설명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질병 진단 및 생육단계 판단 모델</a:t>
            </a:r>
            <a:endParaRPr lang="ko-KR" altLang="en-US" sz="3000" dirty="0">
              <a:latin typeface="넥슨Lv1고딕 OTF Bold" panose="00000800000000000000" pitchFamily="50" charset="-128"/>
              <a:ea typeface="넥슨Lv1고딕 OTF Bold" panose="00000800000000000000" pitchFamily="50" charset="-128"/>
            </a:endParaRPr>
          </a:p>
        </p:txBody>
      </p:sp>
      <p:sp>
        <p:nvSpPr>
          <p:cNvPr id="25" name="모서리가 둥근 직사각형 24"/>
          <p:cNvSpPr/>
          <p:nvPr/>
        </p:nvSpPr>
        <p:spPr>
          <a:xfrm>
            <a:off x="4000464" y="2714608"/>
            <a:ext cx="12344336" cy="5957284"/>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 xmlns:a16="http://schemas.microsoft.com/office/drawing/2014/main" id="{736EC924-FF8C-8453-8DAF-D69546829B52}"/>
              </a:ext>
            </a:extLst>
          </p:cNvPr>
          <p:cNvSpPr txBox="1"/>
          <p:nvPr/>
        </p:nvSpPr>
        <p:spPr>
          <a:xfrm>
            <a:off x="8887318" y="3055657"/>
            <a:ext cx="2786082" cy="1138773"/>
          </a:xfrm>
          <a:prstGeom prst="rect">
            <a:avLst/>
          </a:prstGeom>
          <a:noFill/>
        </p:spPr>
        <p:txBody>
          <a:bodyPr wrap="square" rtlCol="0">
            <a:spAutoFit/>
          </a:bodyPr>
          <a:lstStyle/>
          <a:p>
            <a:pPr algn="ctr"/>
            <a:r>
              <a:rPr lang="en-US" altLang="ko-KR" sz="4400" dirty="0">
                <a:latin typeface="넥슨Lv1고딕 OTF Bold" panose="00000800000000000000" pitchFamily="50" charset="-128"/>
                <a:ea typeface="넥슨Lv1고딕 OTF Bold" panose="00000800000000000000" pitchFamily="50" charset="-128"/>
              </a:rPr>
              <a:t>YOLO v8</a:t>
            </a:r>
          </a:p>
          <a:p>
            <a:pPr algn="ctr"/>
            <a:r>
              <a:rPr lang="en-US" altLang="ko-KR" sz="2400" dirty="0">
                <a:latin typeface="넥슨Lv1고딕 OTF Bold" panose="00000800000000000000" pitchFamily="50" charset="-128"/>
                <a:ea typeface="넥슨Lv1고딕 OTF Bold" panose="00000800000000000000" pitchFamily="50" charset="-128"/>
              </a:rPr>
              <a:t>Detect</a:t>
            </a:r>
            <a:endParaRPr lang="ko-KR" altLang="en-US" sz="2400" dirty="0">
              <a:latin typeface="넥슨Lv1고딕 OTF Bold" panose="00000800000000000000" pitchFamily="50" charset="-128"/>
              <a:ea typeface="넥슨Lv1고딕 OTF Bold" panose="00000800000000000000" pitchFamily="50" charset="-128"/>
            </a:endParaRPr>
          </a:p>
        </p:txBody>
      </p:sp>
      <p:sp>
        <p:nvSpPr>
          <p:cNvPr id="40" name="TextBox 39">
            <a:extLst>
              <a:ext uri="{FF2B5EF4-FFF2-40B4-BE49-F238E27FC236}">
                <a16:creationId xmlns="" xmlns:a16="http://schemas.microsoft.com/office/drawing/2014/main" id="{3277701A-2CE4-6570-78C2-6A249A884660}"/>
              </a:ext>
            </a:extLst>
          </p:cNvPr>
          <p:cNvSpPr txBox="1"/>
          <p:nvPr/>
        </p:nvSpPr>
        <p:spPr>
          <a:xfrm>
            <a:off x="4601038" y="4837372"/>
            <a:ext cx="4143404" cy="588110"/>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ko-KR" altLang="en-US" sz="2400" dirty="0">
                <a:latin typeface="넥슨Lv1고딕 OTF Bold" panose="00000800000000000000" pitchFamily="50" charset="-128"/>
                <a:ea typeface="넥슨Lv1고딕 OTF Bold" panose="00000800000000000000" pitchFamily="50" charset="-128"/>
              </a:rPr>
              <a:t>질병 상태 판별 </a:t>
            </a:r>
            <a:r>
              <a:rPr lang="en-US" altLang="ko-KR" sz="2400" dirty="0">
                <a:latin typeface="넥슨Lv1고딕 OTF Bold" panose="00000800000000000000" pitchFamily="50" charset="-128"/>
                <a:ea typeface="넥슨Lv1고딕 OTF Bold" panose="00000800000000000000" pitchFamily="50" charset="-128"/>
              </a:rPr>
              <a:t>YOLO</a:t>
            </a:r>
          </a:p>
        </p:txBody>
      </p:sp>
      <p:sp>
        <p:nvSpPr>
          <p:cNvPr id="41" name="TextBox 40">
            <a:extLst>
              <a:ext uri="{FF2B5EF4-FFF2-40B4-BE49-F238E27FC236}">
                <a16:creationId xmlns="" xmlns:a16="http://schemas.microsoft.com/office/drawing/2014/main" id="{E93A4A5B-B3D2-C049-653A-00FEEEEEDD3E}"/>
              </a:ext>
            </a:extLst>
          </p:cNvPr>
          <p:cNvSpPr txBox="1"/>
          <p:nvPr/>
        </p:nvSpPr>
        <p:spPr>
          <a:xfrm>
            <a:off x="11673400" y="4837372"/>
            <a:ext cx="4143404" cy="588110"/>
          </a:xfrm>
          <a:prstGeom prst="rect">
            <a:avLst/>
          </a:prstGeom>
          <a:noFill/>
        </p:spPr>
        <p:txBody>
          <a:bodyPr wrap="square" rtlCol="0">
            <a:spAutoFit/>
          </a:bodyPr>
          <a:lstStyle/>
          <a:p>
            <a:pPr marL="800100" lvl="1" indent="-342900">
              <a:lnSpc>
                <a:spcPct val="150000"/>
              </a:lnSpc>
              <a:buFont typeface="Arial" panose="020B0604020202020204" pitchFamily="34" charset="0"/>
              <a:buChar char="•"/>
            </a:pPr>
            <a:r>
              <a:rPr lang="ko-KR" altLang="en-US" sz="2400" dirty="0">
                <a:latin typeface="넥슨Lv1고딕 OTF Bold" panose="00000800000000000000" pitchFamily="50" charset="-128"/>
                <a:ea typeface="넥슨Lv1고딕 OTF Bold" panose="00000800000000000000" pitchFamily="50" charset="-128"/>
              </a:rPr>
              <a:t>생육 단계 판별 </a:t>
            </a:r>
            <a:r>
              <a:rPr lang="en-US" altLang="ko-KR" sz="2400" dirty="0">
                <a:latin typeface="넥슨Lv1고딕 OTF Bold" panose="00000800000000000000" pitchFamily="50" charset="-128"/>
                <a:ea typeface="넥슨Lv1고딕 OTF Bold" panose="00000800000000000000" pitchFamily="50" charset="-128"/>
              </a:rPr>
              <a:t>YOLO</a:t>
            </a:r>
          </a:p>
        </p:txBody>
      </p:sp>
      <p:sp>
        <p:nvSpPr>
          <p:cNvPr id="42" name="모서리가 둥근 직사각형 11">
            <a:extLst>
              <a:ext uri="{FF2B5EF4-FFF2-40B4-BE49-F238E27FC236}">
                <a16:creationId xmlns="" xmlns:a16="http://schemas.microsoft.com/office/drawing/2014/main" id="{7141BC2E-3A89-5835-5510-BF342DAEB765}"/>
              </a:ext>
            </a:extLst>
          </p:cNvPr>
          <p:cNvSpPr/>
          <p:nvPr/>
        </p:nvSpPr>
        <p:spPr>
          <a:xfrm>
            <a:off x="4601038" y="5551752"/>
            <a:ext cx="4357718" cy="285752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넥슨Lv1고딕 OTF Bold" panose="00000800000000000000" pitchFamily="50" charset="-128"/>
              <a:ea typeface="넥슨Lv1고딕 OTF Bold" panose="00000800000000000000" pitchFamily="50" charset="-128"/>
            </a:endParaRPr>
          </a:p>
        </p:txBody>
      </p:sp>
      <p:sp>
        <p:nvSpPr>
          <p:cNvPr id="43" name="TextBox 42">
            <a:extLst>
              <a:ext uri="{FF2B5EF4-FFF2-40B4-BE49-F238E27FC236}">
                <a16:creationId xmlns="" xmlns:a16="http://schemas.microsoft.com/office/drawing/2014/main" id="{B337F0FF-2C09-36BF-27E4-D4695804B095}"/>
              </a:ext>
            </a:extLst>
          </p:cNvPr>
          <p:cNvSpPr txBox="1"/>
          <p:nvPr/>
        </p:nvSpPr>
        <p:spPr>
          <a:xfrm>
            <a:off x="4751512" y="6039683"/>
            <a:ext cx="4135806" cy="1696105"/>
          </a:xfrm>
          <a:prstGeom prst="rect">
            <a:avLst/>
          </a:prstGeom>
          <a:noFill/>
        </p:spPr>
        <p:txBody>
          <a:bodyPr wrap="square" rtlCol="0">
            <a:spAutoFit/>
          </a:bodyPr>
          <a:lstStyle/>
          <a:p>
            <a:pPr marL="0" lvl="2">
              <a:lnSpc>
                <a:spcPct val="150000"/>
              </a:lnSpc>
            </a:pPr>
            <a:r>
              <a:rPr lang="ko-KR" altLang="en-US" sz="2400" dirty="0">
                <a:latin typeface="넥슨Lv1고딕 OTF Bold" panose="00000800000000000000" pitchFamily="50" charset="-128"/>
                <a:ea typeface="넥슨Lv1고딕 OTF Bold" panose="00000800000000000000" pitchFamily="50" charset="-128"/>
              </a:rPr>
              <a:t>잎 사진으로 </a:t>
            </a:r>
            <a:endParaRPr lang="en-US" altLang="ko-KR" sz="2400" dirty="0">
              <a:latin typeface="넥슨Lv1고딕 OTF Bold" panose="00000800000000000000" pitchFamily="50" charset="-128"/>
              <a:ea typeface="넥슨Lv1고딕 OTF Bold" panose="00000800000000000000" pitchFamily="50" charset="-128"/>
            </a:endParaRPr>
          </a:p>
          <a:p>
            <a:pPr marL="0" lvl="2">
              <a:lnSpc>
                <a:spcPct val="150000"/>
              </a:lnSpc>
            </a:pPr>
            <a:r>
              <a:rPr lang="ko-KR" altLang="en-US" sz="2400" dirty="0">
                <a:latin typeface="넥슨Lv1고딕 OTF Bold" panose="00000800000000000000" pitchFamily="50" charset="-128"/>
                <a:ea typeface="넥슨Lv1고딕 OTF Bold" panose="00000800000000000000" pitchFamily="50" charset="-128"/>
              </a:rPr>
              <a:t>질병 양성 여부를 판별하고 질병이라면 진행 단계를 출력</a:t>
            </a:r>
            <a:endParaRPr lang="en-US" altLang="ko-KR" sz="2400" dirty="0">
              <a:latin typeface="넥슨Lv1고딕 OTF Bold" panose="00000800000000000000" pitchFamily="50" charset="-128"/>
              <a:ea typeface="넥슨Lv1고딕 OTF Bold" panose="00000800000000000000" pitchFamily="50" charset="-128"/>
            </a:endParaRPr>
          </a:p>
        </p:txBody>
      </p:sp>
      <p:sp>
        <p:nvSpPr>
          <p:cNvPr id="44" name="모서리가 둥근 직사각형 14">
            <a:extLst>
              <a:ext uri="{FF2B5EF4-FFF2-40B4-BE49-F238E27FC236}">
                <a16:creationId xmlns="" xmlns:a16="http://schemas.microsoft.com/office/drawing/2014/main" id="{9C742468-1D92-31E9-9923-2D969B43A82D}"/>
              </a:ext>
            </a:extLst>
          </p:cNvPr>
          <p:cNvSpPr/>
          <p:nvPr/>
        </p:nvSpPr>
        <p:spPr>
          <a:xfrm>
            <a:off x="11673400" y="5551752"/>
            <a:ext cx="4357718" cy="285752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넥슨Lv1고딕 OTF Bold" panose="00000800000000000000" pitchFamily="50" charset="-128"/>
              <a:ea typeface="넥슨Lv1고딕 OTF Bold" panose="00000800000000000000" pitchFamily="50" charset="-128"/>
            </a:endParaRPr>
          </a:p>
        </p:txBody>
      </p:sp>
      <p:sp>
        <p:nvSpPr>
          <p:cNvPr id="45" name="TextBox 44">
            <a:extLst>
              <a:ext uri="{FF2B5EF4-FFF2-40B4-BE49-F238E27FC236}">
                <a16:creationId xmlns="" xmlns:a16="http://schemas.microsoft.com/office/drawing/2014/main" id="{34512F70-0129-5661-36D2-DA603A05820D}"/>
              </a:ext>
            </a:extLst>
          </p:cNvPr>
          <p:cNvSpPr txBox="1"/>
          <p:nvPr/>
        </p:nvSpPr>
        <p:spPr>
          <a:xfrm>
            <a:off x="12456368" y="6316681"/>
            <a:ext cx="2808312" cy="1142108"/>
          </a:xfrm>
          <a:prstGeom prst="rect">
            <a:avLst/>
          </a:prstGeom>
          <a:noFill/>
        </p:spPr>
        <p:txBody>
          <a:bodyPr wrap="square" rtlCol="0">
            <a:spAutoFit/>
          </a:bodyPr>
          <a:lstStyle/>
          <a:p>
            <a:pPr marL="0" lvl="2">
              <a:lnSpc>
                <a:spcPct val="150000"/>
              </a:lnSpc>
            </a:pPr>
            <a:r>
              <a:rPr lang="ko-KR" altLang="en-US" sz="2400" dirty="0">
                <a:latin typeface="넥슨Lv1고딕 OTF Bold" panose="00000800000000000000" pitchFamily="50" charset="-128"/>
                <a:ea typeface="넥슨Lv1고딕 OTF Bold" panose="00000800000000000000" pitchFamily="50" charset="-128"/>
              </a:rPr>
              <a:t>꽃과 열매 사진으로 </a:t>
            </a:r>
            <a:endParaRPr lang="en-US" altLang="ko-KR" sz="2400" dirty="0">
              <a:latin typeface="넥슨Lv1고딕 OTF Bold" panose="00000800000000000000" pitchFamily="50" charset="-128"/>
              <a:ea typeface="넥슨Lv1고딕 OTF Bold" panose="00000800000000000000" pitchFamily="50" charset="-128"/>
            </a:endParaRPr>
          </a:p>
          <a:p>
            <a:pPr marL="0" lvl="2">
              <a:lnSpc>
                <a:spcPct val="150000"/>
              </a:lnSpc>
            </a:pPr>
            <a:r>
              <a:rPr lang="ko-KR" altLang="en-US" sz="2400" dirty="0">
                <a:latin typeface="넥슨Lv1고딕 OTF Bold" panose="00000800000000000000" pitchFamily="50" charset="-128"/>
                <a:ea typeface="넥슨Lv1고딕 OTF Bold" panose="00000800000000000000" pitchFamily="50" charset="-128"/>
              </a:rPr>
              <a:t>생장 단계를 출력</a:t>
            </a:r>
            <a:endParaRPr lang="en-US" altLang="ko-KR" sz="2400" dirty="0">
              <a:latin typeface="넥슨Lv1고딕 OTF Bold" panose="00000800000000000000" pitchFamily="50" charset="-128"/>
              <a:ea typeface="넥슨Lv1고딕 OTF Bold" panose="00000800000000000000" pitchFamily="50" charset="-128"/>
            </a:endParaRPr>
          </a:p>
        </p:txBody>
      </p:sp>
      <p:cxnSp>
        <p:nvCxnSpPr>
          <p:cNvPr id="46" name="직선 연결선 45">
            <a:extLst>
              <a:ext uri="{FF2B5EF4-FFF2-40B4-BE49-F238E27FC236}">
                <a16:creationId xmlns="" xmlns:a16="http://schemas.microsoft.com/office/drawing/2014/main" id="{781ABD36-B3E4-3757-6DB8-1A494573B651}"/>
              </a:ext>
            </a:extLst>
          </p:cNvPr>
          <p:cNvCxnSpPr>
            <a:stCxn id="39" idx="1"/>
            <a:endCxn id="40" idx="0"/>
          </p:cNvCxnSpPr>
          <p:nvPr/>
        </p:nvCxnSpPr>
        <p:spPr>
          <a:xfrm flipH="1">
            <a:off x="6672740" y="3625044"/>
            <a:ext cx="2214578" cy="12123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 xmlns:a16="http://schemas.microsoft.com/office/drawing/2014/main" id="{CDA31407-2978-4CBC-A206-954ECFC5BA31}"/>
              </a:ext>
            </a:extLst>
          </p:cNvPr>
          <p:cNvCxnSpPr/>
          <p:nvPr/>
        </p:nvCxnSpPr>
        <p:spPr>
          <a:xfrm>
            <a:off x="11601962" y="3622926"/>
            <a:ext cx="2286562" cy="1214446"/>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9350199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질병 진단 모델</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질병 진단 모델 성능</a:t>
            </a:r>
          </a:p>
        </p:txBody>
      </p:sp>
      <p:pic>
        <p:nvPicPr>
          <p:cNvPr id="2" name="그림 1" descr="텍스트, 스크린샷, 도표, 평행이(가) 표시된 사진&#10;&#10;자동 생성된 설명">
            <a:extLst>
              <a:ext uri="{FF2B5EF4-FFF2-40B4-BE49-F238E27FC236}">
                <a16:creationId xmlns="" xmlns:a16="http://schemas.microsoft.com/office/drawing/2014/main" id="{50F6CA19-2D3C-3756-72E4-A84B07340431}"/>
              </a:ext>
            </a:extLst>
          </p:cNvPr>
          <p:cNvPicPr>
            <a:picLocks noChangeAspect="1"/>
          </p:cNvPicPr>
          <p:nvPr/>
        </p:nvPicPr>
        <p:blipFill>
          <a:blip r:embed="rId2" cstate="print">
            <a:extLst>
              <a:ext uri="{28A0092B-C50C-407E-A947-70E740481C1C}">
                <a14:useLocalDpi xmlns="" xmlns:a14="http://schemas.microsoft.com/office/drawing/2010/main" val="0"/>
              </a:ext>
            </a:extLst>
          </a:blip>
          <a:srcRect l="5861"/>
          <a:stretch>
            <a:fillRect/>
          </a:stretch>
        </p:blipFill>
        <p:spPr>
          <a:xfrm>
            <a:off x="3815408" y="2228962"/>
            <a:ext cx="8862302" cy="7060531"/>
          </a:xfrm>
          <a:prstGeom prst="rect">
            <a:avLst/>
          </a:prstGeom>
          <a:ln>
            <a:noFill/>
          </a:ln>
        </p:spPr>
      </p:pic>
      <p:sp>
        <p:nvSpPr>
          <p:cNvPr id="3" name="모서리가 둥근 직사각형 8">
            <a:extLst>
              <a:ext uri="{FF2B5EF4-FFF2-40B4-BE49-F238E27FC236}">
                <a16:creationId xmlns="" xmlns:a16="http://schemas.microsoft.com/office/drawing/2014/main" id="{20FA877A-B026-B237-DE07-67A6BF0862DC}"/>
              </a:ext>
            </a:extLst>
          </p:cNvPr>
          <p:cNvSpPr/>
          <p:nvPr/>
        </p:nvSpPr>
        <p:spPr>
          <a:xfrm>
            <a:off x="12958144" y="2214542"/>
            <a:ext cx="3571900" cy="6572296"/>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bject 22">
            <a:extLst>
              <a:ext uri="{FF2B5EF4-FFF2-40B4-BE49-F238E27FC236}">
                <a16:creationId xmlns="" xmlns:a16="http://schemas.microsoft.com/office/drawing/2014/main" id="{99E3C320-8913-519E-BD50-8E8F3191616A}"/>
              </a:ext>
            </a:extLst>
          </p:cNvPr>
          <p:cNvSpPr txBox="1"/>
          <p:nvPr/>
        </p:nvSpPr>
        <p:spPr>
          <a:xfrm>
            <a:off x="12672392" y="3786178"/>
            <a:ext cx="3929090" cy="3416320"/>
          </a:xfrm>
          <a:prstGeom prst="rect">
            <a:avLst/>
          </a:prstGeom>
          <a:noFill/>
        </p:spPr>
        <p:txBody>
          <a:bodyPr wrap="square" rtlCol="0" anchor="t">
            <a:spAutoFit/>
          </a:bodyPr>
          <a:lstStyle/>
          <a:p>
            <a:pPr marL="800100" lvl="1" indent="-342900">
              <a:lnSpc>
                <a:spcPct val="150000"/>
              </a:lnSpc>
              <a:buFont typeface="Arial" panose="020B0604020202020204" pitchFamily="34" charset="0"/>
              <a:buChar char="•"/>
            </a:pPr>
            <a:r>
              <a:rPr lang="ko-KR" altLang="en-US" sz="2400" dirty="0" err="1">
                <a:latin typeface="넥슨Lv1고딕 Low OTF" panose="00000500000000000000" pitchFamily="50" charset="-127"/>
                <a:ea typeface="넥슨Lv1고딕 Low OTF" panose="00000500000000000000" pitchFamily="50" charset="-127"/>
              </a:rPr>
              <a:t>하이퍼</a:t>
            </a:r>
            <a:r>
              <a:rPr lang="ko-KR" altLang="en-US" sz="2400" dirty="0">
                <a:latin typeface="넥슨Lv1고딕 Low OTF" panose="00000500000000000000" pitchFamily="50" charset="-127"/>
                <a:ea typeface="넥슨Lv1고딕 Low OTF" panose="00000500000000000000" pitchFamily="50" charset="-127"/>
              </a:rPr>
              <a:t> </a:t>
            </a:r>
            <a:r>
              <a:rPr lang="ko-KR" altLang="en-US" sz="2400" dirty="0" err="1">
                <a:latin typeface="넥슨Lv1고딕 Low OTF" panose="00000500000000000000" pitchFamily="50" charset="-127"/>
                <a:ea typeface="넥슨Lv1고딕 Low OTF" panose="00000500000000000000" pitchFamily="50" charset="-127"/>
              </a:rPr>
              <a:t>파라미터</a:t>
            </a:r>
            <a:endParaRPr lang="en-US" altLang="ko-KR" sz="2400" dirty="0">
              <a:latin typeface="넥슨Lv1고딕 Low OTF" panose="00000500000000000000" pitchFamily="50" charset="-127"/>
              <a:ea typeface="넥슨Lv1고딕 Low OTF" panose="00000500000000000000" pitchFamily="50" charset="-127"/>
            </a:endParaRPr>
          </a:p>
          <a:p>
            <a:pPr marL="1257300" lvl="2" indent="-342900">
              <a:lnSpc>
                <a:spcPct val="150000"/>
              </a:lnSpc>
            </a:pPr>
            <a:r>
              <a:rPr lang="en-US" altLang="ko-KR" sz="2400" dirty="0">
                <a:latin typeface="넥슨Lv1고딕 Low OTF" panose="00000500000000000000" pitchFamily="50" charset="-127"/>
                <a:ea typeface="넥슨Lv1고딕 Low OTF" panose="00000500000000000000" pitchFamily="50" charset="-127"/>
              </a:rPr>
              <a:t>- model: yolov8n</a:t>
            </a:r>
          </a:p>
          <a:p>
            <a:pPr marL="1257300" lvl="2" indent="-342900">
              <a:lnSpc>
                <a:spcPct val="150000"/>
              </a:lnSpc>
            </a:pPr>
            <a:r>
              <a:rPr lang="en-US" altLang="ko-KR" sz="2400" dirty="0">
                <a:latin typeface="넥슨Lv1고딕 Low OTF" panose="00000500000000000000" pitchFamily="50" charset="-127"/>
                <a:ea typeface="넥슨Lv1고딕 Low OTF" panose="00000500000000000000" pitchFamily="50" charset="-127"/>
              </a:rPr>
              <a:t>- epochs: 100</a:t>
            </a:r>
          </a:p>
          <a:p>
            <a:pPr marL="1257300" lvl="2" indent="-342900">
              <a:lnSpc>
                <a:spcPct val="150000"/>
              </a:lnSpc>
            </a:pPr>
            <a:r>
              <a:rPr lang="en-US" altLang="ko-KR" sz="2400" dirty="0">
                <a:latin typeface="넥슨Lv1고딕 Low OTF" panose="00000500000000000000" pitchFamily="50" charset="-127"/>
                <a:ea typeface="넥슨Lv1고딕 Low OTF" panose="00000500000000000000" pitchFamily="50" charset="-127"/>
              </a:rPr>
              <a:t>- patience: 40</a:t>
            </a:r>
          </a:p>
          <a:p>
            <a:pPr marL="1257300" lvl="2" indent="-342900">
              <a:lnSpc>
                <a:spcPct val="150000"/>
              </a:lnSpc>
            </a:pPr>
            <a:r>
              <a:rPr lang="en-US" altLang="ko-KR" sz="2400" dirty="0">
                <a:latin typeface="넥슨Lv1고딕 Low OTF" panose="00000500000000000000" pitchFamily="50" charset="-127"/>
                <a:ea typeface="넥슨Lv1고딕 Low OTF" panose="00000500000000000000" pitchFamily="50" charset="-127"/>
              </a:rPr>
              <a:t>- batch: 32</a:t>
            </a:r>
          </a:p>
          <a:p>
            <a:pPr marL="1257300" lvl="2" indent="-342900">
              <a:lnSpc>
                <a:spcPct val="150000"/>
              </a:lnSpc>
            </a:pPr>
            <a:r>
              <a:rPr lang="en-US" altLang="ko-KR" sz="2400" dirty="0">
                <a:latin typeface="넥슨Lv1고딕 Low OTF" panose="00000500000000000000" pitchFamily="50" charset="-127"/>
                <a:ea typeface="넥슨Lv1고딕 Low OTF" panose="00000500000000000000" pitchFamily="50" charset="-127"/>
              </a:rPr>
              <a:t>- </a:t>
            </a:r>
            <a:r>
              <a:rPr lang="en-US" altLang="ko-KR" sz="2400" dirty="0" err="1">
                <a:latin typeface="넥슨Lv1고딕 Low OTF" panose="00000500000000000000" pitchFamily="50" charset="-127"/>
                <a:ea typeface="넥슨Lv1고딕 Low OTF" panose="00000500000000000000" pitchFamily="50" charset="-127"/>
              </a:rPr>
              <a:t>imgsz</a:t>
            </a:r>
            <a:r>
              <a:rPr lang="en-US" altLang="ko-KR" sz="2400" dirty="0">
                <a:latin typeface="넥슨Lv1고딕 Low OTF" panose="00000500000000000000" pitchFamily="50" charset="-127"/>
                <a:ea typeface="넥슨Lv1고딕 Low OTF" panose="00000500000000000000" pitchFamily="50" charset="-127"/>
              </a:rPr>
              <a:t>: 416</a:t>
            </a:r>
            <a:endParaRPr lang="en-US" sz="2400" dirty="0">
              <a:latin typeface="넥슨Lv1고딕 Low OTF" panose="00000500000000000000" pitchFamily="50" charset="-127"/>
              <a:ea typeface="넥슨Lv1고딕 Low OTF" panose="00000500000000000000" pitchFamily="50" charset="-127"/>
            </a:endParaRPr>
          </a:p>
        </p:txBody>
      </p:sp>
      <p:sp>
        <p:nvSpPr>
          <p:cNvPr id="7" name="TextBox 6">
            <a:extLst>
              <a:ext uri="{FF2B5EF4-FFF2-40B4-BE49-F238E27FC236}">
                <a16:creationId xmlns="" xmlns:a16="http://schemas.microsoft.com/office/drawing/2014/main" id="{CFE7191C-DE07-7820-750F-548010095CC4}"/>
              </a:ext>
            </a:extLst>
          </p:cNvPr>
          <p:cNvSpPr txBox="1"/>
          <p:nvPr/>
        </p:nvSpPr>
        <p:spPr>
          <a:xfrm>
            <a:off x="5352976" y="2695228"/>
            <a:ext cx="648072" cy="307777"/>
          </a:xfrm>
          <a:prstGeom prst="rect">
            <a:avLst/>
          </a:prstGeom>
          <a:solidFill>
            <a:srgbClr val="083471"/>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0.98</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0" name="TextBox 19">
            <a:extLst>
              <a:ext uri="{FF2B5EF4-FFF2-40B4-BE49-F238E27FC236}">
                <a16:creationId xmlns="" xmlns:a16="http://schemas.microsoft.com/office/drawing/2014/main" id="{90B3AE82-D871-82AC-F78A-42E6C9CD5C48}"/>
              </a:ext>
            </a:extLst>
          </p:cNvPr>
          <p:cNvSpPr txBox="1"/>
          <p:nvPr/>
        </p:nvSpPr>
        <p:spPr>
          <a:xfrm>
            <a:off x="6047656" y="3415308"/>
            <a:ext cx="648072" cy="307777"/>
          </a:xfrm>
          <a:prstGeom prst="rect">
            <a:avLst/>
          </a:prstGeom>
          <a:solidFill>
            <a:srgbClr val="08316D"/>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0.99</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1" name="TextBox 20">
            <a:extLst>
              <a:ext uri="{FF2B5EF4-FFF2-40B4-BE49-F238E27FC236}">
                <a16:creationId xmlns="" xmlns:a16="http://schemas.microsoft.com/office/drawing/2014/main" id="{B1267672-0F2A-4919-4096-3511F83D9C1C}"/>
              </a:ext>
            </a:extLst>
          </p:cNvPr>
          <p:cNvSpPr txBox="1"/>
          <p:nvPr/>
        </p:nvSpPr>
        <p:spPr>
          <a:xfrm>
            <a:off x="6728436" y="4096702"/>
            <a:ext cx="648072" cy="307777"/>
          </a:xfrm>
          <a:prstGeom prst="rect">
            <a:avLst/>
          </a:prstGeom>
          <a:solidFill>
            <a:srgbClr val="083776"/>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0.97</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2" name="TextBox 21">
            <a:extLst>
              <a:ext uri="{FF2B5EF4-FFF2-40B4-BE49-F238E27FC236}">
                <a16:creationId xmlns="" xmlns:a16="http://schemas.microsoft.com/office/drawing/2014/main" id="{A23ACD66-141C-6F47-804C-0D36F5390119}"/>
              </a:ext>
            </a:extLst>
          </p:cNvPr>
          <p:cNvSpPr txBox="1"/>
          <p:nvPr/>
        </p:nvSpPr>
        <p:spPr>
          <a:xfrm>
            <a:off x="7402482" y="4763715"/>
            <a:ext cx="648072" cy="307777"/>
          </a:xfrm>
          <a:prstGeom prst="rect">
            <a:avLst/>
          </a:prstGeom>
          <a:solidFill>
            <a:srgbClr val="083979"/>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0.96</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3" name="TextBox 22">
            <a:extLst>
              <a:ext uri="{FF2B5EF4-FFF2-40B4-BE49-F238E27FC236}">
                <a16:creationId xmlns="" xmlns:a16="http://schemas.microsoft.com/office/drawing/2014/main" id="{9973A6C7-EB42-BF20-ABFD-A004DC270E0E}"/>
              </a:ext>
            </a:extLst>
          </p:cNvPr>
          <p:cNvSpPr txBox="1"/>
          <p:nvPr/>
        </p:nvSpPr>
        <p:spPr>
          <a:xfrm>
            <a:off x="8082930" y="5471095"/>
            <a:ext cx="648072" cy="307777"/>
          </a:xfrm>
          <a:prstGeom prst="rect">
            <a:avLst/>
          </a:prstGeom>
          <a:solidFill>
            <a:srgbClr val="08306B"/>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1.00</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4" name="TextBox 23">
            <a:extLst>
              <a:ext uri="{FF2B5EF4-FFF2-40B4-BE49-F238E27FC236}">
                <a16:creationId xmlns="" xmlns:a16="http://schemas.microsoft.com/office/drawing/2014/main" id="{6ACFEE13-C020-AC91-285E-A5087585374C}"/>
              </a:ext>
            </a:extLst>
          </p:cNvPr>
          <p:cNvSpPr txBox="1"/>
          <p:nvPr/>
        </p:nvSpPr>
        <p:spPr>
          <a:xfrm>
            <a:off x="8783960" y="6127266"/>
            <a:ext cx="648072" cy="307777"/>
          </a:xfrm>
          <a:prstGeom prst="rect">
            <a:avLst/>
          </a:prstGeom>
          <a:solidFill>
            <a:srgbClr val="083471"/>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0.98</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6" name="TextBox 25">
            <a:extLst>
              <a:ext uri="{FF2B5EF4-FFF2-40B4-BE49-F238E27FC236}">
                <a16:creationId xmlns="" xmlns:a16="http://schemas.microsoft.com/office/drawing/2014/main" id="{D2044C50-BBF8-432F-3ACE-411E3953397F}"/>
              </a:ext>
            </a:extLst>
          </p:cNvPr>
          <p:cNvSpPr txBox="1"/>
          <p:nvPr/>
        </p:nvSpPr>
        <p:spPr>
          <a:xfrm>
            <a:off x="9444732" y="6818869"/>
            <a:ext cx="648072" cy="307777"/>
          </a:xfrm>
          <a:prstGeom prst="rect">
            <a:avLst/>
          </a:prstGeom>
          <a:solidFill>
            <a:srgbClr val="083674"/>
          </a:solidFill>
        </p:spPr>
        <p:txBody>
          <a:bodyPr wrap="square" rtlCol="0">
            <a:spAutoFit/>
          </a:bodyPr>
          <a:lstStyle/>
          <a:p>
            <a:pPr algn="ctr"/>
            <a:r>
              <a:rPr lang="en-US" altLang="ko-KR" sz="1400" b="1" dirty="0">
                <a:solidFill>
                  <a:schemeClr val="bg1"/>
                </a:solidFill>
                <a:latin typeface="넥슨Lv1고딕 Low OTF" panose="00000500000000000000" pitchFamily="50" charset="-127"/>
                <a:ea typeface="넥슨Lv1고딕 Low OTF" panose="00000500000000000000" pitchFamily="50" charset="-127"/>
              </a:rPr>
              <a:t>0.97</a:t>
            </a:r>
            <a:endParaRPr lang="ko-KR" altLang="en-US" sz="1400" b="1" dirty="0">
              <a:solidFill>
                <a:schemeClr val="bg1"/>
              </a:solidFill>
              <a:latin typeface="넥슨Lv1고딕 Low OTF" panose="00000500000000000000" pitchFamily="50" charset="-127"/>
              <a:ea typeface="넥슨Lv1고딕 Low OTF" panose="00000500000000000000" pitchFamily="50" charset="-127"/>
            </a:endParaRPr>
          </a:p>
        </p:txBody>
      </p:sp>
      <p:sp>
        <p:nvSpPr>
          <p:cNvPr id="27" name="TextBox 26">
            <a:extLst>
              <a:ext uri="{FF2B5EF4-FFF2-40B4-BE49-F238E27FC236}">
                <a16:creationId xmlns="" xmlns:a16="http://schemas.microsoft.com/office/drawing/2014/main" id="{03963780-1F63-247B-BB97-C4FE0690F063}"/>
              </a:ext>
            </a:extLst>
          </p:cNvPr>
          <p:cNvSpPr txBox="1"/>
          <p:nvPr/>
        </p:nvSpPr>
        <p:spPr>
          <a:xfrm>
            <a:off x="9447262" y="7509892"/>
            <a:ext cx="648072" cy="307777"/>
          </a:xfrm>
          <a:prstGeom prst="rect">
            <a:avLst/>
          </a:prstGeom>
          <a:solidFill>
            <a:srgbClr val="F4F9FE"/>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0.02</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28" name="TextBox 27">
            <a:extLst>
              <a:ext uri="{FF2B5EF4-FFF2-40B4-BE49-F238E27FC236}">
                <a16:creationId xmlns="" xmlns:a16="http://schemas.microsoft.com/office/drawing/2014/main" id="{26B507D6-ECE0-834B-FBE2-1DB0781CC8B8}"/>
              </a:ext>
            </a:extLst>
          </p:cNvPr>
          <p:cNvSpPr txBox="1"/>
          <p:nvPr/>
        </p:nvSpPr>
        <p:spPr>
          <a:xfrm>
            <a:off x="8731002" y="7509892"/>
            <a:ext cx="648072" cy="307777"/>
          </a:xfrm>
          <a:prstGeom prst="rect">
            <a:avLst/>
          </a:prstGeom>
          <a:solidFill>
            <a:srgbClr val="F4F9FE"/>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0.02</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29" name="TextBox 28">
            <a:extLst>
              <a:ext uri="{FF2B5EF4-FFF2-40B4-BE49-F238E27FC236}">
                <a16:creationId xmlns="" xmlns:a16="http://schemas.microsoft.com/office/drawing/2014/main" id="{2AF1D0F3-7AA9-B933-B5E6-31514142BDCE}"/>
              </a:ext>
            </a:extLst>
          </p:cNvPr>
          <p:cNvSpPr txBox="1"/>
          <p:nvPr/>
        </p:nvSpPr>
        <p:spPr>
          <a:xfrm>
            <a:off x="7410726" y="7509892"/>
            <a:ext cx="648072" cy="307777"/>
          </a:xfrm>
          <a:prstGeom prst="rect">
            <a:avLst/>
          </a:prstGeom>
          <a:solidFill>
            <a:srgbClr val="F4F9FE"/>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0.02</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0" name="TextBox 29">
            <a:extLst>
              <a:ext uri="{FF2B5EF4-FFF2-40B4-BE49-F238E27FC236}">
                <a16:creationId xmlns="" xmlns:a16="http://schemas.microsoft.com/office/drawing/2014/main" id="{82C4E909-566C-960B-E213-9AE010039250}"/>
              </a:ext>
            </a:extLst>
          </p:cNvPr>
          <p:cNvSpPr txBox="1"/>
          <p:nvPr/>
        </p:nvSpPr>
        <p:spPr>
          <a:xfrm>
            <a:off x="5368998" y="7509892"/>
            <a:ext cx="648072" cy="307777"/>
          </a:xfrm>
          <a:prstGeom prst="rect">
            <a:avLst/>
          </a:prstGeom>
          <a:solidFill>
            <a:srgbClr val="F4F9FE"/>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0.02</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1" name="TextBox 30">
            <a:extLst>
              <a:ext uri="{FF2B5EF4-FFF2-40B4-BE49-F238E27FC236}">
                <a16:creationId xmlns="" xmlns:a16="http://schemas.microsoft.com/office/drawing/2014/main" id="{716EF71F-7FEA-F473-53A9-3B1B322AC430}"/>
              </a:ext>
            </a:extLst>
          </p:cNvPr>
          <p:cNvSpPr txBox="1"/>
          <p:nvPr/>
        </p:nvSpPr>
        <p:spPr>
          <a:xfrm>
            <a:off x="5985173" y="7509892"/>
            <a:ext cx="648072" cy="307777"/>
          </a:xfrm>
          <a:prstGeom prst="rect">
            <a:avLst/>
          </a:prstGeom>
          <a:solidFill>
            <a:srgbClr val="F6FAFF"/>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0.01</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2" name="TextBox 31">
            <a:extLst>
              <a:ext uri="{FF2B5EF4-FFF2-40B4-BE49-F238E27FC236}">
                <a16:creationId xmlns="" xmlns:a16="http://schemas.microsoft.com/office/drawing/2014/main" id="{A20F6F7A-3FB4-C329-06E0-EB6EEA29BC17}"/>
              </a:ext>
            </a:extLst>
          </p:cNvPr>
          <p:cNvSpPr txBox="1"/>
          <p:nvPr/>
        </p:nvSpPr>
        <p:spPr>
          <a:xfrm>
            <a:off x="6728436" y="7509892"/>
            <a:ext cx="648072" cy="307777"/>
          </a:xfrm>
          <a:prstGeom prst="rect">
            <a:avLst/>
          </a:prstGeom>
          <a:solidFill>
            <a:srgbClr val="F6FAFF"/>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0.01</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3" name="TextBox 32">
            <a:extLst>
              <a:ext uri="{FF2B5EF4-FFF2-40B4-BE49-F238E27FC236}">
                <a16:creationId xmlns="" xmlns:a16="http://schemas.microsoft.com/office/drawing/2014/main" id="{3C06A251-3738-C414-F6C1-D6E7E1C7F733}"/>
              </a:ext>
            </a:extLst>
          </p:cNvPr>
          <p:cNvSpPr txBox="1"/>
          <p:nvPr/>
        </p:nvSpPr>
        <p:spPr>
          <a:xfrm>
            <a:off x="7400864" y="4096701"/>
            <a:ext cx="648072" cy="307777"/>
          </a:xfrm>
          <a:prstGeom prst="rect">
            <a:avLst/>
          </a:prstGeom>
          <a:solidFill>
            <a:srgbClr val="F6FAFF"/>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0.01</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4" name="TextBox 33">
            <a:extLst>
              <a:ext uri="{FF2B5EF4-FFF2-40B4-BE49-F238E27FC236}">
                <a16:creationId xmlns="" xmlns:a16="http://schemas.microsoft.com/office/drawing/2014/main" id="{D73A5F2E-C12E-8A2D-3541-7EF3E7702196}"/>
              </a:ext>
            </a:extLst>
          </p:cNvPr>
          <p:cNvSpPr txBox="1"/>
          <p:nvPr/>
        </p:nvSpPr>
        <p:spPr>
          <a:xfrm>
            <a:off x="7376508" y="3410744"/>
            <a:ext cx="648072" cy="307777"/>
          </a:xfrm>
          <a:prstGeom prst="rect">
            <a:avLst/>
          </a:prstGeom>
          <a:solidFill>
            <a:srgbClr val="F6FAFF"/>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0.01</a:t>
            </a:r>
            <a:endParaRPr lang="ko-KR" altLang="en-US" sz="1400" b="1" dirty="0">
              <a:latin typeface="넥슨Lv1고딕 Low OTF" panose="00000500000000000000" pitchFamily="50" charset="-127"/>
              <a:ea typeface="넥슨Lv1고딕 Low OTF" panose="00000500000000000000" pitchFamily="50" charset="-127"/>
            </a:endParaRPr>
          </a:p>
        </p:txBody>
      </p:sp>
      <p:sp>
        <p:nvSpPr>
          <p:cNvPr id="35" name="TextBox 34">
            <a:extLst>
              <a:ext uri="{FF2B5EF4-FFF2-40B4-BE49-F238E27FC236}">
                <a16:creationId xmlns="" xmlns:a16="http://schemas.microsoft.com/office/drawing/2014/main" id="{03140284-9235-2BAA-048C-C765B7F7C459}"/>
              </a:ext>
            </a:extLst>
          </p:cNvPr>
          <p:cNvSpPr txBox="1"/>
          <p:nvPr/>
        </p:nvSpPr>
        <p:spPr>
          <a:xfrm>
            <a:off x="6724494" y="3410743"/>
            <a:ext cx="648072" cy="307777"/>
          </a:xfrm>
          <a:prstGeom prst="rect">
            <a:avLst/>
          </a:prstGeom>
          <a:solidFill>
            <a:srgbClr val="F4F9FE"/>
          </a:solidFill>
        </p:spPr>
        <p:txBody>
          <a:bodyPr wrap="square" rtlCol="0">
            <a:spAutoFit/>
          </a:bodyPr>
          <a:lstStyle/>
          <a:p>
            <a:pPr algn="ctr"/>
            <a:r>
              <a:rPr lang="en-US" altLang="ko-KR" sz="1400" b="1" dirty="0">
                <a:latin typeface="넥슨Lv1고딕 Low OTF" panose="00000500000000000000" pitchFamily="50" charset="-127"/>
                <a:ea typeface="넥슨Lv1고딕 Low OTF" panose="00000500000000000000" pitchFamily="50" charset="-127"/>
              </a:rPr>
              <a:t>0.02</a:t>
            </a:r>
            <a:endParaRPr lang="ko-KR" altLang="en-US" sz="1400" b="1" dirty="0">
              <a:latin typeface="넥슨Lv1고딕 Low OTF" panose="00000500000000000000" pitchFamily="50" charset="-127"/>
              <a:ea typeface="넥슨Lv1고딕 Low OTF" panose="00000500000000000000" pitchFamily="50" charset="-127"/>
            </a:endParaRPr>
          </a:p>
        </p:txBody>
      </p:sp>
    </p:spTree>
    <p:extLst>
      <p:ext uri="{BB962C8B-B14F-4D97-AF65-F5344CB8AC3E}">
        <p14:creationId xmlns="" xmlns:p14="http://schemas.microsoft.com/office/powerpoint/2010/main" val="3449033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질병 진단 모델</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질병 진단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데이터셋 및 </a:t>
            </a:r>
            <a:r>
              <a:rPr lang="ko-KR" altLang="en-US" sz="3000" dirty="0" err="1">
                <a:latin typeface="넥슨Lv1고딕 OTF Bold" pitchFamily="50" charset="-127"/>
                <a:ea typeface="넥슨Lv1고딕 OTF Bold" pitchFamily="50" charset="-127"/>
              </a:rPr>
              <a:t>전처리</a:t>
            </a:r>
            <a:endParaRPr lang="ko-KR" altLang="en-US" sz="3000" dirty="0">
              <a:latin typeface="넥슨Lv1고딕 OTF Bold" pitchFamily="50" charset="-127"/>
              <a:ea typeface="넥슨Lv1고딕 OTF Bold" pitchFamily="50" charset="-127"/>
            </a:endParaRPr>
          </a:p>
        </p:txBody>
      </p:sp>
      <p:sp>
        <p:nvSpPr>
          <p:cNvPr id="16" name="모서리가 둥근 직사각형 15">
            <a:extLst>
              <a:ext uri="{FF2B5EF4-FFF2-40B4-BE49-F238E27FC236}">
                <a16:creationId xmlns="" xmlns:a16="http://schemas.microsoft.com/office/drawing/2014/main" id="{4EB93668-030A-6FD3-E440-DA0C94DF0E07}"/>
              </a:ext>
            </a:extLst>
          </p:cNvPr>
          <p:cNvSpPr/>
          <p:nvPr/>
        </p:nvSpPr>
        <p:spPr>
          <a:xfrm>
            <a:off x="7639242" y="2714608"/>
            <a:ext cx="9220062" cy="6286544"/>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9" name="그림 18" descr="텍스트, 스크린샷, 폰트이(가) 표시된 사진">
            <a:extLst>
              <a:ext uri="{FF2B5EF4-FFF2-40B4-BE49-F238E27FC236}">
                <a16:creationId xmlns="" xmlns:a16="http://schemas.microsoft.com/office/drawing/2014/main" id="{381D91DF-6055-2B4E-BD5C-379D356A8C9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8182058" y="2857484"/>
            <a:ext cx="5786478" cy="3797886"/>
          </a:xfrm>
          <a:prstGeom prst="rect">
            <a:avLst/>
          </a:prstGeom>
        </p:spPr>
      </p:pic>
      <p:sp>
        <p:nvSpPr>
          <p:cNvPr id="25" name="TextBox 24">
            <a:extLst>
              <a:ext uri="{FF2B5EF4-FFF2-40B4-BE49-F238E27FC236}">
                <a16:creationId xmlns="" xmlns:a16="http://schemas.microsoft.com/office/drawing/2014/main" id="{4122D4A8-26B5-5D2A-0D00-B5A6AD754B7C}"/>
              </a:ext>
            </a:extLst>
          </p:cNvPr>
          <p:cNvSpPr txBox="1"/>
          <p:nvPr/>
        </p:nvSpPr>
        <p:spPr>
          <a:xfrm>
            <a:off x="4134790" y="2214542"/>
            <a:ext cx="3286148" cy="461665"/>
          </a:xfrm>
          <a:prstGeom prst="rect">
            <a:avLst/>
          </a:prstGeom>
          <a:noFill/>
        </p:spPr>
        <p:txBody>
          <a:bodyPr wrap="square" rtlCol="0">
            <a:spAutoFit/>
          </a:bodyPr>
          <a:lstStyle/>
          <a:p>
            <a:r>
              <a:rPr lang="ko-KR" altLang="en-US" sz="2400" b="1" dirty="0">
                <a:latin typeface="넥슨Lv1고딕 Low OTF" panose="00000500000000000000" pitchFamily="50" charset="-127"/>
                <a:ea typeface="넥슨Lv1고딕 Low OTF" panose="00000500000000000000" pitchFamily="50" charset="-127"/>
              </a:rPr>
              <a:t>원본 </a:t>
            </a:r>
            <a:r>
              <a:rPr lang="ko-KR" altLang="en-US" sz="2400" b="1" dirty="0" err="1">
                <a:latin typeface="넥슨Lv1고딕 Low OTF" panose="00000500000000000000" pitchFamily="50" charset="-127"/>
                <a:ea typeface="넥슨Lv1고딕 Low OTF" panose="00000500000000000000" pitchFamily="50" charset="-127"/>
              </a:rPr>
              <a:t>데이터셋</a:t>
            </a:r>
            <a:endParaRPr lang="ko-KR" altLang="en-US" sz="2400" b="1" dirty="0">
              <a:latin typeface="넥슨Lv1고딕 Low OTF" panose="00000500000000000000" pitchFamily="50" charset="-127"/>
              <a:ea typeface="넥슨Lv1고딕 Low OTF" panose="00000500000000000000" pitchFamily="50" charset="-127"/>
            </a:endParaRPr>
          </a:p>
        </p:txBody>
      </p:sp>
      <p:sp>
        <p:nvSpPr>
          <p:cNvPr id="36" name="TextBox 35">
            <a:extLst>
              <a:ext uri="{FF2B5EF4-FFF2-40B4-BE49-F238E27FC236}">
                <a16:creationId xmlns="" xmlns:a16="http://schemas.microsoft.com/office/drawing/2014/main" id="{12C84D42-1318-D500-9776-76442591A89E}"/>
              </a:ext>
            </a:extLst>
          </p:cNvPr>
          <p:cNvSpPr txBox="1"/>
          <p:nvPr/>
        </p:nvSpPr>
        <p:spPr>
          <a:xfrm>
            <a:off x="8572496" y="2214542"/>
            <a:ext cx="3143272" cy="461665"/>
          </a:xfrm>
          <a:prstGeom prst="rect">
            <a:avLst/>
          </a:prstGeom>
          <a:noFill/>
        </p:spPr>
        <p:txBody>
          <a:bodyPr wrap="square" rtlCol="0">
            <a:spAutoFit/>
          </a:bodyPr>
          <a:lstStyle/>
          <a:p>
            <a:r>
              <a:rPr lang="ko-KR" altLang="en-US" sz="2400" b="1" dirty="0" err="1">
                <a:latin typeface="넥슨Lv1고딕 Low OTF" panose="00000500000000000000" pitchFamily="50" charset="-127"/>
                <a:ea typeface="넥슨Lv1고딕 Low OTF" panose="00000500000000000000" pitchFamily="50" charset="-127"/>
              </a:rPr>
              <a:t>라벨링</a:t>
            </a:r>
            <a:r>
              <a:rPr lang="ko-KR" altLang="en-US" sz="2400" b="1" dirty="0">
                <a:latin typeface="넥슨Lv1고딕 Low OTF" panose="00000500000000000000" pitchFamily="50" charset="-127"/>
                <a:ea typeface="넥슨Lv1고딕 Low OTF" panose="00000500000000000000" pitchFamily="50" charset="-127"/>
              </a:rPr>
              <a:t> 데이터</a:t>
            </a:r>
          </a:p>
        </p:txBody>
      </p:sp>
      <p:pic>
        <p:nvPicPr>
          <p:cNvPr id="37" name="그림 36" descr="텍스트, 스크린샷, 폰트, 번호이(가) 표시된 사진&#10;&#10;자동 생성된 설명">
            <a:extLst>
              <a:ext uri="{FF2B5EF4-FFF2-40B4-BE49-F238E27FC236}">
                <a16:creationId xmlns="" xmlns:a16="http://schemas.microsoft.com/office/drawing/2014/main" id="{DD4ADAC2-A98F-4194-A375-668467F32594}"/>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207896" y="6715137"/>
            <a:ext cx="4380039" cy="2143139"/>
          </a:xfrm>
          <a:prstGeom prst="rect">
            <a:avLst/>
          </a:prstGeom>
        </p:spPr>
      </p:pic>
      <p:sp>
        <p:nvSpPr>
          <p:cNvPr id="38" name="TextBox 37">
            <a:extLst>
              <a:ext uri="{FF2B5EF4-FFF2-40B4-BE49-F238E27FC236}">
                <a16:creationId xmlns="" xmlns:a16="http://schemas.microsoft.com/office/drawing/2014/main" id="{C4B2DC22-CB2C-38F8-3770-EC2167D69E58}"/>
              </a:ext>
            </a:extLst>
          </p:cNvPr>
          <p:cNvSpPr txBox="1"/>
          <p:nvPr/>
        </p:nvSpPr>
        <p:spPr>
          <a:xfrm>
            <a:off x="13215966" y="6826951"/>
            <a:ext cx="3857652" cy="2031325"/>
          </a:xfrm>
          <a:prstGeom prst="rect">
            <a:avLst/>
          </a:prstGeom>
          <a:noFill/>
        </p:spPr>
        <p:txBody>
          <a:bodyPr wrap="square" rtlCol="0">
            <a:spAutoFit/>
          </a:bodyPr>
          <a:lstStyle/>
          <a:p>
            <a:r>
              <a:rPr lang="en-US" altLang="ko-KR" dirty="0">
                <a:latin typeface="넥슨Lv1고딕 Low OTF" panose="00000500000000000000" pitchFamily="50" charset="-127"/>
                <a:ea typeface="넥슨Lv1고딕 Low OTF" panose="00000500000000000000" pitchFamily="50" charset="-127"/>
              </a:rPr>
              <a:t>19: </a:t>
            </a:r>
            <a:r>
              <a:rPr lang="ko-KR" altLang="en-US" dirty="0">
                <a:latin typeface="넥슨Lv1고딕 Low OTF" panose="00000500000000000000" pitchFamily="50" charset="-127"/>
                <a:ea typeface="넥슨Lv1고딕 Low OTF" panose="00000500000000000000" pitchFamily="50" charset="-127"/>
              </a:rPr>
              <a:t>토마토 </a:t>
            </a:r>
            <a:r>
              <a:rPr lang="ko-KR" altLang="en-US" dirty="0" err="1">
                <a:latin typeface="넥슨Lv1고딕 Low OTF" panose="00000500000000000000" pitchFamily="50" charset="-127"/>
                <a:ea typeface="넥슨Lv1고딕 Low OTF" panose="00000500000000000000" pitchFamily="50" charset="-127"/>
              </a:rPr>
              <a:t>황화잎말이바이러스병</a:t>
            </a:r>
            <a:endParaRPr lang="en-US" altLang="ko-KR" dirty="0">
              <a:latin typeface="넥슨Lv1고딕 Low OTF" panose="00000500000000000000" pitchFamily="50" charset="-127"/>
              <a:ea typeface="넥슨Lv1고딕 Low OTF" panose="00000500000000000000" pitchFamily="50" charset="-127"/>
            </a:endParaRPr>
          </a:p>
          <a:p>
            <a:r>
              <a:rPr lang="en-US" altLang="ko-KR" dirty="0">
                <a:latin typeface="넥슨Lv1고딕 Low OTF" panose="00000500000000000000" pitchFamily="50" charset="-127"/>
                <a:ea typeface="넥슨Lv1고딕 Low OTF" panose="00000500000000000000" pitchFamily="50" charset="-127"/>
              </a:rPr>
              <a:t>18: </a:t>
            </a:r>
            <a:r>
              <a:rPr lang="ko-KR" altLang="en-US" dirty="0">
                <a:latin typeface="넥슨Lv1고딕 Low OTF" panose="00000500000000000000" pitchFamily="50" charset="-127"/>
                <a:ea typeface="넥슨Lv1고딕 Low OTF" panose="00000500000000000000" pitchFamily="50" charset="-127"/>
              </a:rPr>
              <a:t>토마토 </a:t>
            </a:r>
            <a:r>
              <a:rPr lang="ko-KR" altLang="en-US" dirty="0" err="1">
                <a:latin typeface="넥슨Lv1고딕 Low OTF" panose="00000500000000000000" pitchFamily="50" charset="-127"/>
                <a:ea typeface="넥슨Lv1고딕 Low OTF" panose="00000500000000000000" pitchFamily="50" charset="-127"/>
              </a:rPr>
              <a:t>잎곰팡이병</a:t>
            </a:r>
            <a:endParaRPr lang="en-US" altLang="ko-KR" dirty="0">
              <a:latin typeface="넥슨Lv1고딕 Low OTF" panose="00000500000000000000" pitchFamily="50" charset="-127"/>
              <a:ea typeface="넥슨Lv1고딕 Low OTF" panose="00000500000000000000" pitchFamily="50" charset="-127"/>
            </a:endParaRPr>
          </a:p>
          <a:p>
            <a:endParaRPr lang="en-US" altLang="ko-KR" dirty="0">
              <a:latin typeface="넥슨Lv1고딕 Low OTF" panose="00000500000000000000" pitchFamily="50" charset="-127"/>
              <a:ea typeface="넥슨Lv1고딕 Low OTF" panose="00000500000000000000" pitchFamily="50" charset="-127"/>
            </a:endParaRPr>
          </a:p>
          <a:p>
            <a:endParaRPr lang="en-US" altLang="ko-KR" dirty="0">
              <a:latin typeface="넥슨Lv1고딕 Low OTF" panose="00000500000000000000" pitchFamily="50" charset="-127"/>
              <a:ea typeface="넥슨Lv1고딕 Low OTF" panose="00000500000000000000" pitchFamily="50" charset="-127"/>
            </a:endParaRPr>
          </a:p>
          <a:p>
            <a:r>
              <a:rPr lang="en-US" altLang="ko-KR" dirty="0">
                <a:latin typeface="넥슨Lv1고딕 Low OTF" panose="00000500000000000000" pitchFamily="50" charset="-127"/>
                <a:ea typeface="넥슨Lv1고딕 Low OTF" panose="00000500000000000000" pitchFamily="50" charset="-127"/>
              </a:rPr>
              <a:t>1: </a:t>
            </a:r>
            <a:r>
              <a:rPr lang="ko-KR" altLang="en-US" dirty="0">
                <a:latin typeface="넥슨Lv1고딕 Low OTF" panose="00000500000000000000" pitchFamily="50" charset="-127"/>
                <a:ea typeface="넥슨Lv1고딕 Low OTF" panose="00000500000000000000" pitchFamily="50" charset="-127"/>
              </a:rPr>
              <a:t>가지 </a:t>
            </a:r>
            <a:r>
              <a:rPr lang="ko-KR" altLang="en-US" dirty="0" err="1">
                <a:latin typeface="넥슨Lv1고딕 Low OTF" panose="00000500000000000000" pitchFamily="50" charset="-127"/>
                <a:ea typeface="넥슨Lv1고딕 Low OTF" panose="00000500000000000000" pitchFamily="50" charset="-127"/>
              </a:rPr>
              <a:t>잎곰팡이병</a:t>
            </a:r>
            <a:endParaRPr lang="en-US" altLang="ko-KR" dirty="0">
              <a:latin typeface="넥슨Lv1고딕 Low OTF" panose="00000500000000000000" pitchFamily="50" charset="-127"/>
              <a:ea typeface="넥슨Lv1고딕 Low OTF" panose="00000500000000000000" pitchFamily="50" charset="-127"/>
            </a:endParaRPr>
          </a:p>
          <a:p>
            <a:r>
              <a:rPr lang="en-US" altLang="ko-KR" dirty="0">
                <a:latin typeface="넥슨Lv1고딕 Low OTF" panose="00000500000000000000" pitchFamily="50" charset="-127"/>
                <a:ea typeface="넥슨Lv1고딕 Low OTF" panose="00000500000000000000" pitchFamily="50" charset="-127"/>
              </a:rPr>
              <a:t>15: </a:t>
            </a:r>
            <a:r>
              <a:rPr lang="ko-KR" altLang="en-US" dirty="0" err="1">
                <a:latin typeface="넥슨Lv1고딕 Low OTF" panose="00000500000000000000" pitchFamily="50" charset="-127"/>
                <a:ea typeface="넥슨Lv1고딕 Low OTF" panose="00000500000000000000" pitchFamily="50" charset="-127"/>
              </a:rPr>
              <a:t>쥬키니호박</a:t>
            </a:r>
            <a:r>
              <a:rPr lang="ko-KR" altLang="en-US" dirty="0">
                <a:latin typeface="넥슨Lv1고딕 Low OTF" panose="00000500000000000000" pitchFamily="50" charset="-127"/>
                <a:ea typeface="넥슨Lv1고딕 Low OTF" panose="00000500000000000000" pitchFamily="50" charset="-127"/>
              </a:rPr>
              <a:t> </a:t>
            </a:r>
            <a:r>
              <a:rPr lang="ko-KR" altLang="en-US" dirty="0" err="1">
                <a:latin typeface="넥슨Lv1고딕 Low OTF" panose="00000500000000000000" pitchFamily="50" charset="-127"/>
                <a:ea typeface="넥슨Lv1고딕 Low OTF" panose="00000500000000000000" pitchFamily="50" charset="-127"/>
              </a:rPr>
              <a:t>오이녹반</a:t>
            </a:r>
            <a:r>
              <a:rPr lang="ko-KR" altLang="en-US" dirty="0">
                <a:latin typeface="넥슨Lv1고딕 Low OTF" panose="00000500000000000000" pitchFamily="50" charset="-127"/>
                <a:ea typeface="넥슨Lv1고딕 Low OTF" panose="00000500000000000000" pitchFamily="50" charset="-127"/>
              </a:rPr>
              <a:t> 모자이크 바이러스</a:t>
            </a:r>
            <a:endParaRPr lang="en-US" altLang="ko-KR" dirty="0">
              <a:latin typeface="넥슨Lv1고딕 Low OTF" panose="00000500000000000000" pitchFamily="50" charset="-127"/>
              <a:ea typeface="넥슨Lv1고딕 Low OTF" panose="00000500000000000000" pitchFamily="50" charset="-127"/>
            </a:endParaRPr>
          </a:p>
        </p:txBody>
      </p:sp>
      <p:cxnSp>
        <p:nvCxnSpPr>
          <p:cNvPr id="40" name="직선 연결선 39">
            <a:extLst>
              <a:ext uri="{FF2B5EF4-FFF2-40B4-BE49-F238E27FC236}">
                <a16:creationId xmlns="" xmlns:a16="http://schemas.microsoft.com/office/drawing/2014/main" id="{075FD70F-F3A3-7266-F78D-C20245042E63}"/>
              </a:ext>
            </a:extLst>
          </p:cNvPr>
          <p:cNvCxnSpPr/>
          <p:nvPr/>
        </p:nvCxnSpPr>
        <p:spPr>
          <a:xfrm>
            <a:off x="9432032" y="4571996"/>
            <a:ext cx="64294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 xmlns:a16="http://schemas.microsoft.com/office/drawing/2014/main" id="{21FC5437-09CF-94CC-3046-534757AF832B}"/>
              </a:ext>
            </a:extLst>
          </p:cNvPr>
          <p:cNvGrpSpPr/>
          <p:nvPr/>
        </p:nvGrpSpPr>
        <p:grpSpPr>
          <a:xfrm>
            <a:off x="3487288" y="2767236"/>
            <a:ext cx="4000528" cy="5715040"/>
            <a:chOff x="4063352" y="2695228"/>
            <a:chExt cx="4000528" cy="5715040"/>
          </a:xfrm>
        </p:grpSpPr>
        <p:pic>
          <p:nvPicPr>
            <p:cNvPr id="17" name="Picture 4" descr="Al Hub - 안녕하세요.🙌 AI허브입니다!😄 ⠀ 지금까지 AI 허브를 통해 개방된 인공지능 학습용... | Facebook">
              <a:extLst>
                <a:ext uri="{FF2B5EF4-FFF2-40B4-BE49-F238E27FC236}">
                  <a16:creationId xmlns="" xmlns:a16="http://schemas.microsoft.com/office/drawing/2014/main" id="{9B2DDF8C-86EC-D536-D8A4-869FB9DD2D6E}"/>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214778" y="5911078"/>
              <a:ext cx="1461568" cy="1461568"/>
            </a:xfrm>
            <a:prstGeom prst="rect">
              <a:avLst/>
            </a:prstGeom>
            <a:solidFill>
              <a:srgbClr val="DBEEF4"/>
            </a:solidFill>
            <a:ln>
              <a:noFill/>
            </a:ln>
          </p:spPr>
        </p:pic>
        <p:pic>
          <p:nvPicPr>
            <p:cNvPr id="18" name="그림 17" descr="텍스트, 폰트, 스크린샷, 디자인이(가) 표시된 사진&#10;&#10;자동 생성된 설명">
              <a:extLst>
                <a:ext uri="{FF2B5EF4-FFF2-40B4-BE49-F238E27FC236}">
                  <a16:creationId xmlns="" xmlns:a16="http://schemas.microsoft.com/office/drawing/2014/main" id="{9EE20750-624E-4215-E919-71DA916E339C}"/>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4143340" y="2839244"/>
              <a:ext cx="3863443" cy="3286148"/>
            </a:xfrm>
            <a:prstGeom prst="rect">
              <a:avLst/>
            </a:prstGeom>
            <a:solidFill>
              <a:srgbClr val="DBEEF4"/>
            </a:solidFill>
            <a:ln>
              <a:noFill/>
            </a:ln>
          </p:spPr>
        </p:pic>
        <p:sp>
          <p:nvSpPr>
            <p:cNvPr id="39" name="모서리가 둥근 직사각형 14">
              <a:extLst>
                <a:ext uri="{FF2B5EF4-FFF2-40B4-BE49-F238E27FC236}">
                  <a16:creationId xmlns="" xmlns:a16="http://schemas.microsoft.com/office/drawing/2014/main" id="{9102919B-0478-A74C-D51A-007F02D805D1}"/>
                </a:ext>
              </a:extLst>
            </p:cNvPr>
            <p:cNvSpPr/>
            <p:nvPr/>
          </p:nvSpPr>
          <p:spPr>
            <a:xfrm>
              <a:off x="4063352" y="2695228"/>
              <a:ext cx="4000528" cy="571504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 xmlns:p14="http://schemas.microsoft.com/office/powerpoint/2010/main" val="2408583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7" name="TextBox 6"/>
          <p:cNvSpPr txBox="1"/>
          <p:nvPr/>
        </p:nvSpPr>
        <p:spPr>
          <a:xfrm>
            <a:off x="4000464" y="1142972"/>
            <a:ext cx="12496800" cy="769441"/>
          </a:xfrm>
          <a:prstGeom prst="rect">
            <a:avLst/>
          </a:prstGeom>
          <a:noFill/>
        </p:spPr>
        <p:txBody>
          <a:bodyPr wrap="square" rtlCol="0">
            <a:spAutoFit/>
          </a:bodyPr>
          <a:lstStyle/>
          <a:p>
            <a:r>
              <a:rPr lang="ko-KR" altLang="en-US" sz="4400" dirty="0">
                <a:latin typeface="넥슨Lv1고딕 OTF Bold" pitchFamily="50" charset="-127"/>
                <a:ea typeface="넥슨Lv1고딕 OTF Bold" pitchFamily="50" charset="-127"/>
              </a:rPr>
              <a:t>세계 식량 위기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분쟁</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기후 재난</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경제 충격</a:t>
            </a:r>
          </a:p>
        </p:txBody>
      </p:sp>
      <p:pic>
        <p:nvPicPr>
          <p:cNvPr id="9" name="Picture 6" descr="세계의 밀밭' 흑해 지역, 전쟁터로…세계 식량 '도미노 충격' - 경향신문"/>
          <p:cNvPicPr>
            <a:picLocks noChangeAspect="1" noChangeArrowheads="1"/>
          </p:cNvPicPr>
          <p:nvPr/>
        </p:nvPicPr>
        <p:blipFill>
          <a:blip r:embed="rId2"/>
          <a:srcRect/>
          <a:stretch>
            <a:fillRect/>
          </a:stretch>
        </p:blipFill>
        <p:spPr bwMode="auto">
          <a:xfrm>
            <a:off x="3643274" y="2500294"/>
            <a:ext cx="5993258" cy="3048000"/>
          </a:xfrm>
          <a:prstGeom prst="rect">
            <a:avLst/>
          </a:prstGeom>
          <a:noFill/>
        </p:spPr>
      </p:pic>
      <p:grpSp>
        <p:nvGrpSpPr>
          <p:cNvPr id="3" name="그룹 9"/>
          <p:cNvGrpSpPr/>
          <p:nvPr/>
        </p:nvGrpSpPr>
        <p:grpSpPr>
          <a:xfrm>
            <a:off x="2214514" y="5715004"/>
            <a:ext cx="5831840" cy="3657600"/>
            <a:chOff x="4114800" y="5219700"/>
            <a:chExt cx="5831840" cy="3657600"/>
          </a:xfrm>
        </p:grpSpPr>
        <p:pic>
          <p:nvPicPr>
            <p:cNvPr id="11" name="Picture 8" descr="https://www.ip-korea.org/img/sub/BSL3_img03.jpg"/>
            <p:cNvPicPr>
              <a:picLocks noChangeAspect="1" noChangeArrowheads="1"/>
            </p:cNvPicPr>
            <p:nvPr/>
          </p:nvPicPr>
          <p:blipFill>
            <a:blip r:embed="rId3"/>
            <a:srcRect/>
            <a:stretch>
              <a:fillRect/>
            </a:stretch>
          </p:blipFill>
          <p:spPr bwMode="auto">
            <a:xfrm>
              <a:off x="5029200" y="5524500"/>
              <a:ext cx="4917440" cy="3352800"/>
            </a:xfrm>
            <a:prstGeom prst="roundRect">
              <a:avLst/>
            </a:prstGeom>
            <a:ln>
              <a:noFill/>
            </a:ln>
            <a:effectLst>
              <a:softEdge rad="112500"/>
            </a:effectLst>
          </p:spPr>
        </p:pic>
        <p:pic>
          <p:nvPicPr>
            <p:cNvPr id="12" name="Picture 10" descr="COVID-19 Information &amp; Support | Student Health Center"/>
            <p:cNvPicPr>
              <a:picLocks noChangeAspect="1" noChangeArrowheads="1"/>
            </p:cNvPicPr>
            <p:nvPr/>
          </p:nvPicPr>
          <p:blipFill>
            <a:blip r:embed="rId4"/>
            <a:srcRect/>
            <a:stretch>
              <a:fillRect/>
            </a:stretch>
          </p:blipFill>
          <p:spPr bwMode="auto">
            <a:xfrm>
              <a:off x="4114800" y="5219700"/>
              <a:ext cx="2286000" cy="1067856"/>
            </a:xfrm>
            <a:prstGeom prst="rect">
              <a:avLst/>
            </a:prstGeom>
            <a:ln>
              <a:noFill/>
            </a:ln>
            <a:effectLst>
              <a:outerShdw blurRad="190500" algn="tl" rotWithShape="0">
                <a:srgbClr val="000000">
                  <a:alpha val="70000"/>
                </a:srgbClr>
              </a:outerShdw>
            </a:effectLst>
          </p:spPr>
        </p:pic>
      </p:grpSp>
      <p:pic>
        <p:nvPicPr>
          <p:cNvPr id="14" name="Picture 12" descr="그래픽] 세계 가뭄 주요 현황 | 연합뉴스"/>
          <p:cNvPicPr>
            <a:picLocks noChangeAspect="1" noChangeArrowheads="1"/>
          </p:cNvPicPr>
          <p:nvPr/>
        </p:nvPicPr>
        <p:blipFill>
          <a:blip r:embed="rId5"/>
          <a:srcRect t="1064" b="4339"/>
          <a:stretch>
            <a:fillRect/>
          </a:stretch>
        </p:blipFill>
        <p:spPr bwMode="auto">
          <a:xfrm>
            <a:off x="10929950" y="3857616"/>
            <a:ext cx="6324600" cy="5521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2" descr="Photo: WFP/ Photogallery"/>
          <p:cNvPicPr>
            <a:picLocks noChangeAspect="1" noChangeArrowheads="1"/>
          </p:cNvPicPr>
          <p:nvPr/>
        </p:nvPicPr>
        <p:blipFill>
          <a:blip r:embed="rId6"/>
          <a:srcRect/>
          <a:stretch>
            <a:fillRect/>
          </a:stretch>
        </p:blipFill>
        <p:spPr bwMode="auto">
          <a:xfrm>
            <a:off x="7010400" y="4571284"/>
            <a:ext cx="4267200" cy="3001108"/>
          </a:xfrm>
          <a:prstGeom prst="roundRect">
            <a:avLst/>
          </a:prstGeom>
          <a:ln>
            <a:noFill/>
          </a:ln>
          <a:effectLst>
            <a:softEdge rad="112500"/>
          </a:effectLst>
        </p:spPr>
      </p:pic>
      <p:pic>
        <p:nvPicPr>
          <p:cNvPr id="16" name="Picture 4" descr="러시아-우크라이나 전쟁 종료 시나리오 [제1196호]-한국군사문제연구원"/>
          <p:cNvPicPr>
            <a:picLocks noChangeAspect="1" noChangeArrowheads="1"/>
          </p:cNvPicPr>
          <p:nvPr/>
        </p:nvPicPr>
        <p:blipFill>
          <a:blip r:embed="rId7" cstate="print"/>
          <a:srcRect/>
          <a:stretch>
            <a:fillRect/>
          </a:stretch>
        </p:blipFill>
        <p:spPr bwMode="auto">
          <a:xfrm>
            <a:off x="8501058" y="1928790"/>
            <a:ext cx="3962400" cy="1939925"/>
          </a:xfrm>
          <a:prstGeom prst="ellipse">
            <a:avLst/>
          </a:prstGeom>
          <a:ln>
            <a:noFill/>
          </a:ln>
          <a:effectLst>
            <a:softEdge rad="112500"/>
          </a:effectLst>
        </p:spPr>
      </p:pic>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pic>
        <p:nvPicPr>
          <p:cNvPr id="18" name="Picture 13"/>
          <p:cNvPicPr>
            <a:picLocks noChangeAspect="1" noChangeArrowheads="1"/>
          </p:cNvPicPr>
          <p:nvPr/>
        </p:nvPicPr>
        <p:blipFill>
          <a:blip r:embed="rId8"/>
          <a:srcRect/>
          <a:stretch>
            <a:fillRect/>
          </a:stretch>
        </p:blipFill>
        <p:spPr bwMode="auto">
          <a:xfrm>
            <a:off x="2359643" y="4357682"/>
            <a:ext cx="13568714" cy="1349506"/>
          </a:xfrm>
          <a:prstGeom prst="rect">
            <a:avLst/>
          </a:prstGeom>
          <a:noFill/>
          <a:ln w="9525">
            <a:noFill/>
            <a:miter lim="800000"/>
            <a:headEnd/>
            <a:tailEnd/>
          </a:ln>
          <a:effectLst/>
        </p:spPr>
      </p:pic>
      <p:sp>
        <p:nvSpPr>
          <p:cNvPr id="19" name="TextBox 18"/>
          <p:cNvSpPr txBox="1"/>
          <p:nvPr/>
        </p:nvSpPr>
        <p:spPr>
          <a:xfrm>
            <a:off x="11144264" y="9715532"/>
            <a:ext cx="6400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en-US" altLang="ko-KR" sz="1400" dirty="0" err="1">
                <a:latin typeface="넥슨Lv1고딕 OTF Bold" pitchFamily="50" charset="-127"/>
                <a:ea typeface="넥슨Lv1고딕 OTF Bold" pitchFamily="50" charset="-127"/>
              </a:rPr>
              <a:t>google</a:t>
            </a:r>
            <a:r>
              <a:rPr lang="en-US" altLang="ko-KR" sz="1400" dirty="0">
                <a:latin typeface="넥슨Lv1고딕 OTF Bold" pitchFamily="50" charset="-127"/>
                <a:ea typeface="넥슨Lv1고딕 OTF Bold" pitchFamily="50" charset="-127"/>
              </a:rPr>
              <a:t> images, IPK(institute Pasteur Korea), </a:t>
            </a:r>
            <a:r>
              <a:rPr lang="ko-KR" altLang="en-US" sz="1400" dirty="0">
                <a:latin typeface="넥슨Lv1고딕 OTF Bold" pitchFamily="50" charset="-127"/>
                <a:ea typeface="넥슨Lv1고딕 OTF Bold" pitchFamily="50" charset="-127"/>
              </a:rPr>
              <a:t>경향신문</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질병 진단 모델</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질병 진단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모델 구축</a:t>
            </a:r>
          </a:p>
        </p:txBody>
      </p:sp>
      <p:sp>
        <p:nvSpPr>
          <p:cNvPr id="2" name="모서리가 둥근 직사각형 24">
            <a:extLst>
              <a:ext uri="{FF2B5EF4-FFF2-40B4-BE49-F238E27FC236}">
                <a16:creationId xmlns="" xmlns:a16="http://schemas.microsoft.com/office/drawing/2014/main" id="{C9E115A2-64E9-E970-231A-08BAE7424338}"/>
              </a:ext>
            </a:extLst>
          </p:cNvPr>
          <p:cNvSpPr/>
          <p:nvPr/>
        </p:nvSpPr>
        <p:spPr>
          <a:xfrm>
            <a:off x="3527376" y="2292474"/>
            <a:ext cx="13177464" cy="702749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descr="텍스트, 도표, 지도, 라인이(가) 표시된 사진&#10;&#10;자동 생성된 설명">
            <a:extLst>
              <a:ext uri="{FF2B5EF4-FFF2-40B4-BE49-F238E27FC236}">
                <a16:creationId xmlns="" xmlns:a16="http://schemas.microsoft.com/office/drawing/2014/main" id="{52F1B954-0217-10C2-DAA7-2ED54F22E2D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248768" y="3199284"/>
            <a:ext cx="11808000" cy="5904000"/>
          </a:xfrm>
          <a:prstGeom prst="rect">
            <a:avLst/>
          </a:prstGeom>
        </p:spPr>
      </p:pic>
      <p:sp>
        <p:nvSpPr>
          <p:cNvPr id="6" name="Object 36">
            <a:extLst>
              <a:ext uri="{FF2B5EF4-FFF2-40B4-BE49-F238E27FC236}">
                <a16:creationId xmlns="" xmlns:a16="http://schemas.microsoft.com/office/drawing/2014/main" id="{2CB4B2D5-CB9C-5008-995B-24C3115B224B}"/>
              </a:ext>
            </a:extLst>
          </p:cNvPr>
          <p:cNvSpPr txBox="1"/>
          <p:nvPr/>
        </p:nvSpPr>
        <p:spPr>
          <a:xfrm>
            <a:off x="4071902" y="2363324"/>
            <a:ext cx="10036943" cy="707886"/>
          </a:xfrm>
          <a:prstGeom prst="rect">
            <a:avLst/>
          </a:prstGeom>
          <a:noFill/>
        </p:spPr>
        <p:txBody>
          <a:bodyPr wrap="square" rtlCol="0" anchor="t">
            <a:spAutoFit/>
          </a:bodyPr>
          <a:lstStyle/>
          <a:p>
            <a:r>
              <a:rPr lang="en-US" altLang="ko-KR" sz="2000" dirty="0">
                <a:latin typeface="넥슨Lv1고딕 OTF Bold" panose="00000800000000000000" pitchFamily="50" charset="-128"/>
                <a:ea typeface="넥슨Lv1고딕 OTF Bold" panose="00000800000000000000" pitchFamily="50" charset="-128"/>
              </a:rPr>
              <a:t>X: </a:t>
            </a:r>
            <a:r>
              <a:rPr lang="ko-KR" altLang="en-US" sz="2000" dirty="0">
                <a:latin typeface="넥슨Lv1고딕 OTF Bold" panose="00000800000000000000" pitchFamily="50" charset="-128"/>
                <a:ea typeface="넥슨Lv1고딕 OTF Bold" panose="00000800000000000000" pitchFamily="50" charset="-128"/>
              </a:rPr>
              <a:t>잎</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열매</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꽃</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줄기 </a:t>
            </a:r>
            <a:r>
              <a:rPr lang="en-US" altLang="ko-KR" sz="2000" dirty="0">
                <a:latin typeface="넥슨Lv1고딕 OTF Bold" panose="00000800000000000000" pitchFamily="50" charset="-128"/>
                <a:ea typeface="넥슨Lv1고딕 OTF Bold" panose="00000800000000000000" pitchFamily="50" charset="-128"/>
              </a:rPr>
              <a:t>(79.2 GB)</a:t>
            </a:r>
            <a:r>
              <a:rPr lang="ko-KR" altLang="en-US" sz="2000" dirty="0">
                <a:latin typeface="넥슨Lv1고딕 OTF Bold" panose="00000800000000000000" pitchFamily="50" charset="-128"/>
                <a:ea typeface="넥슨Lv1고딕 OTF Bold" panose="00000800000000000000" pitchFamily="50" charset="-128"/>
              </a:rPr>
              <a:t> 모두 사용</a:t>
            </a:r>
            <a:endParaRPr lang="en-US" altLang="ko-KR" sz="2000" dirty="0">
              <a:latin typeface="넥슨Lv1고딕 OTF Bold" panose="00000800000000000000" pitchFamily="50" charset="-128"/>
              <a:ea typeface="넥슨Lv1고딕 OTF Bold" panose="00000800000000000000" pitchFamily="50" charset="-128"/>
            </a:endParaRPr>
          </a:p>
          <a:p>
            <a:r>
              <a:rPr lang="en-US" altLang="ko-KR" sz="2000" dirty="0">
                <a:latin typeface="넥슨Lv1고딕 OTF Bold" panose="00000800000000000000" pitchFamily="50" charset="-128"/>
                <a:ea typeface="넥슨Lv1고딕 OTF Bold" panose="00000800000000000000" pitchFamily="50" charset="-128"/>
              </a:rPr>
              <a:t>Y: </a:t>
            </a:r>
            <a:r>
              <a:rPr lang="ko-KR" altLang="en-US" sz="2000" dirty="0">
                <a:latin typeface="넥슨Lv1고딕 OTF Bold" panose="00000800000000000000" pitchFamily="50" charset="-128"/>
                <a:ea typeface="넥슨Lv1고딕 OTF Bold" panose="00000800000000000000" pitchFamily="50" charset="-128"/>
              </a:rPr>
              <a:t>정상</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질병</a:t>
            </a:r>
            <a:endParaRPr lang="en-US" sz="2000" dirty="0">
              <a:latin typeface="넥슨Lv1고딕 OTF Bold" panose="00000800000000000000" pitchFamily="50" charset="-128"/>
              <a:ea typeface="넥슨Lv1고딕 OTF Bold" panose="00000800000000000000" pitchFamily="50" charset="-128"/>
            </a:endParaRPr>
          </a:p>
        </p:txBody>
      </p:sp>
    </p:spTree>
    <p:extLst>
      <p:ext uri="{BB962C8B-B14F-4D97-AF65-F5344CB8AC3E}">
        <p14:creationId xmlns="" xmlns:p14="http://schemas.microsoft.com/office/powerpoint/2010/main" val="2397127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질병 진단 모델</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질병 진단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모델 구축</a:t>
            </a:r>
          </a:p>
        </p:txBody>
      </p:sp>
      <p:sp>
        <p:nvSpPr>
          <p:cNvPr id="2" name="모서리가 둥근 직사각형 24">
            <a:extLst>
              <a:ext uri="{FF2B5EF4-FFF2-40B4-BE49-F238E27FC236}">
                <a16:creationId xmlns="" xmlns:a16="http://schemas.microsoft.com/office/drawing/2014/main" id="{C9E115A2-64E9-E970-231A-08BAE7424338}"/>
              </a:ext>
            </a:extLst>
          </p:cNvPr>
          <p:cNvSpPr/>
          <p:nvPr/>
        </p:nvSpPr>
        <p:spPr>
          <a:xfrm>
            <a:off x="3527376" y="2292474"/>
            <a:ext cx="13177464" cy="702749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descr="텍스트, 도표, 번호, 라인이(가) 표시된 사진&#10;&#10;자동 생성된 설명">
            <a:extLst>
              <a:ext uri="{FF2B5EF4-FFF2-40B4-BE49-F238E27FC236}">
                <a16:creationId xmlns="" xmlns:a16="http://schemas.microsoft.com/office/drawing/2014/main" id="{378E3339-9146-0C78-1097-B6F4DAE8D122}"/>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247456" y="3199940"/>
            <a:ext cx="11808000" cy="5904000"/>
          </a:xfrm>
          <a:prstGeom prst="rect">
            <a:avLst/>
          </a:prstGeom>
        </p:spPr>
      </p:pic>
      <p:sp>
        <p:nvSpPr>
          <p:cNvPr id="10" name="Object 36">
            <a:extLst>
              <a:ext uri="{FF2B5EF4-FFF2-40B4-BE49-F238E27FC236}">
                <a16:creationId xmlns="" xmlns:a16="http://schemas.microsoft.com/office/drawing/2014/main" id="{5F0EEAB0-A1E8-2CAB-796F-49BE919CC1F4}"/>
              </a:ext>
            </a:extLst>
          </p:cNvPr>
          <p:cNvSpPr txBox="1"/>
          <p:nvPr/>
        </p:nvSpPr>
        <p:spPr>
          <a:xfrm>
            <a:off x="4071902" y="2363324"/>
            <a:ext cx="10036943" cy="707886"/>
          </a:xfrm>
          <a:prstGeom prst="rect">
            <a:avLst/>
          </a:prstGeom>
          <a:noFill/>
        </p:spPr>
        <p:txBody>
          <a:bodyPr wrap="square" rtlCol="0" anchor="t">
            <a:spAutoFit/>
          </a:bodyPr>
          <a:lstStyle/>
          <a:p>
            <a:r>
              <a:rPr lang="en-US" altLang="ko-KR" sz="2000" dirty="0">
                <a:latin typeface="넥슨Lv1고딕 OTF Bold" panose="00000800000000000000" pitchFamily="50" charset="-128"/>
                <a:ea typeface="넥슨Lv1고딕 OTF Bold" panose="00000800000000000000" pitchFamily="50" charset="-128"/>
              </a:rPr>
              <a:t>X: </a:t>
            </a:r>
            <a:r>
              <a:rPr lang="ko-KR" altLang="en-US" sz="2000" dirty="0">
                <a:latin typeface="넥슨Lv1고딕 OTF Bold" panose="00000800000000000000" pitchFamily="50" charset="-128"/>
                <a:ea typeface="넥슨Lv1고딕 OTF Bold" panose="00000800000000000000" pitchFamily="50" charset="-128"/>
              </a:rPr>
              <a:t>열매</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꽃</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줄기 데이터 제거</a:t>
            </a:r>
            <a:r>
              <a:rPr lang="en-US" altLang="ko-KR" sz="2000" dirty="0">
                <a:latin typeface="넥슨Lv1고딕 OTF Bold" panose="00000800000000000000" pitchFamily="50" charset="-128"/>
                <a:ea typeface="넥슨Lv1고딕 OTF Bold" panose="00000800000000000000" pitchFamily="50" charset="-128"/>
              </a:rPr>
              <a:t>, ¼</a:t>
            </a:r>
            <a:r>
              <a:rPr lang="ko-KR" altLang="en-US" sz="2000" dirty="0">
                <a:latin typeface="넥슨Lv1고딕 OTF Bold" panose="00000800000000000000" pitchFamily="50" charset="-128"/>
                <a:ea typeface="넥슨Lv1고딕 OTF Bold" panose="00000800000000000000" pitchFamily="50" charset="-128"/>
              </a:rPr>
              <a:t>로 리사이즈</a:t>
            </a:r>
            <a:r>
              <a:rPr lang="en-US" altLang="ko-KR" sz="2000" dirty="0">
                <a:latin typeface="넥슨Lv1고딕 OTF Bold" panose="00000800000000000000" pitchFamily="50" charset="-128"/>
                <a:ea typeface="넥슨Lv1고딕 OTF Bold" panose="00000800000000000000" pitchFamily="50" charset="-128"/>
              </a:rPr>
              <a:t>, </a:t>
            </a:r>
            <a:r>
              <a:rPr lang="ko-KR" altLang="en-US" sz="2000" dirty="0">
                <a:latin typeface="넥슨Lv1고딕 OTF Bold" panose="00000800000000000000" pitchFamily="50" charset="-128"/>
                <a:ea typeface="넥슨Lv1고딕 OTF Bold" panose="00000800000000000000" pitchFamily="50" charset="-128"/>
              </a:rPr>
              <a:t>최종 </a:t>
            </a:r>
            <a:r>
              <a:rPr lang="en-US" altLang="ko-KR" sz="2000" dirty="0">
                <a:latin typeface="넥슨Lv1고딕 OTF Bold" panose="00000800000000000000" pitchFamily="50" charset="-128"/>
                <a:ea typeface="넥슨Lv1고딕 OTF Bold" panose="00000800000000000000" pitchFamily="50" charset="-128"/>
              </a:rPr>
              <a:t>7.39GB, epoch=20</a:t>
            </a:r>
          </a:p>
          <a:p>
            <a:r>
              <a:rPr lang="en-US" altLang="ko-KR" sz="2000" dirty="0">
                <a:latin typeface="넥슨Lv1고딕 OTF Bold" panose="00000800000000000000" pitchFamily="50" charset="-128"/>
                <a:ea typeface="넥슨Lv1고딕 OTF Bold" panose="00000800000000000000" pitchFamily="50" charset="-128"/>
              </a:rPr>
              <a:t>Y: </a:t>
            </a:r>
            <a:r>
              <a:rPr lang="ko-KR" altLang="en-US" sz="2000" dirty="0">
                <a:latin typeface="넥슨Lv1고딕 OTF Bold" panose="00000800000000000000" pitchFamily="50" charset="-128"/>
                <a:ea typeface="넥슨Lv1고딕 OTF Bold" panose="00000800000000000000" pitchFamily="50" charset="-128"/>
              </a:rPr>
              <a:t>정상</a:t>
            </a:r>
            <a:r>
              <a:rPr lang="en-US" altLang="ko-KR" sz="2000" dirty="0">
                <a:latin typeface="넥슨Lv1고딕 OTF Bold" panose="00000800000000000000" pitchFamily="50" charset="-128"/>
                <a:ea typeface="넥슨Lv1고딕 OTF Bold" panose="00000800000000000000" pitchFamily="50" charset="-128"/>
              </a:rPr>
              <a:t>, TYLCV, Leaf Mold</a:t>
            </a:r>
          </a:p>
        </p:txBody>
      </p:sp>
    </p:spTree>
    <p:extLst>
      <p:ext uri="{BB962C8B-B14F-4D97-AF65-F5344CB8AC3E}">
        <p14:creationId xmlns="" xmlns:p14="http://schemas.microsoft.com/office/powerpoint/2010/main" val="2059555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05.</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714608"/>
            <a:ext cx="2728364" cy="461665"/>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질병 진단 모델</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질병 진단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모델 구축</a:t>
            </a:r>
          </a:p>
        </p:txBody>
      </p:sp>
      <p:sp>
        <p:nvSpPr>
          <p:cNvPr id="2" name="모서리가 둥근 직사각형 24">
            <a:extLst>
              <a:ext uri="{FF2B5EF4-FFF2-40B4-BE49-F238E27FC236}">
                <a16:creationId xmlns="" xmlns:a16="http://schemas.microsoft.com/office/drawing/2014/main" id="{C9E115A2-64E9-E970-231A-08BAE7424338}"/>
              </a:ext>
            </a:extLst>
          </p:cNvPr>
          <p:cNvSpPr/>
          <p:nvPr/>
        </p:nvSpPr>
        <p:spPr>
          <a:xfrm>
            <a:off x="3527376" y="2292474"/>
            <a:ext cx="13177464" cy="702749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Object 36">
            <a:extLst>
              <a:ext uri="{FF2B5EF4-FFF2-40B4-BE49-F238E27FC236}">
                <a16:creationId xmlns="" xmlns:a16="http://schemas.microsoft.com/office/drawing/2014/main" id="{5F0EEAB0-A1E8-2CAB-796F-49BE919CC1F4}"/>
              </a:ext>
            </a:extLst>
          </p:cNvPr>
          <p:cNvSpPr txBox="1"/>
          <p:nvPr/>
        </p:nvSpPr>
        <p:spPr>
          <a:xfrm>
            <a:off x="4071902" y="2363324"/>
            <a:ext cx="10036943" cy="707886"/>
          </a:xfrm>
          <a:prstGeom prst="rect">
            <a:avLst/>
          </a:prstGeom>
          <a:noFill/>
        </p:spPr>
        <p:txBody>
          <a:bodyPr wrap="square" rtlCol="0" anchor="t">
            <a:spAutoFit/>
          </a:bodyPr>
          <a:lstStyle/>
          <a:p>
            <a:r>
              <a:rPr lang="en-US" altLang="ko-KR" sz="2000" dirty="0">
                <a:latin typeface="넥슨Lv1고딕 OTF Bold" panose="00000800000000000000" pitchFamily="50" charset="-128"/>
                <a:ea typeface="넥슨Lv1고딕 OTF Bold" panose="00000800000000000000" pitchFamily="50" charset="-128"/>
              </a:rPr>
              <a:t>X: epoch=100</a:t>
            </a:r>
          </a:p>
          <a:p>
            <a:r>
              <a:rPr lang="en-US" altLang="ko-KR" sz="2000" dirty="0">
                <a:latin typeface="넥슨Lv1고딕 OTF Bold" panose="00000800000000000000" pitchFamily="50" charset="-128"/>
                <a:ea typeface="넥슨Lv1고딕 OTF Bold" panose="00000800000000000000" pitchFamily="50" charset="-128"/>
              </a:rPr>
              <a:t>Y: </a:t>
            </a:r>
            <a:r>
              <a:rPr lang="ko-KR" altLang="en-US" sz="2000" dirty="0">
                <a:latin typeface="넥슨Lv1고딕 OTF Bold" panose="00000800000000000000" pitchFamily="50" charset="-128"/>
                <a:ea typeface="넥슨Lv1고딕 OTF Bold" panose="00000800000000000000" pitchFamily="50" charset="-128"/>
              </a:rPr>
              <a:t>정상</a:t>
            </a:r>
            <a:r>
              <a:rPr lang="en-US" altLang="ko-KR" sz="2000" dirty="0">
                <a:latin typeface="넥슨Lv1고딕 OTF Bold" panose="00000800000000000000" pitchFamily="50" charset="-128"/>
                <a:ea typeface="넥슨Lv1고딕 OTF Bold" panose="00000800000000000000" pitchFamily="50" charset="-128"/>
              </a:rPr>
              <a:t>, TYLCV </a:t>
            </a:r>
            <a:r>
              <a:rPr lang="ko-KR" altLang="en-US" sz="2000" dirty="0">
                <a:latin typeface="넥슨Lv1고딕 OTF Bold" panose="00000800000000000000" pitchFamily="50" charset="-128"/>
                <a:ea typeface="넥슨Lv1고딕 OTF Bold" panose="00000800000000000000" pitchFamily="50" charset="-128"/>
              </a:rPr>
              <a:t>초기 중기 말기</a:t>
            </a:r>
            <a:r>
              <a:rPr lang="en-US" altLang="ko-KR" sz="2000" dirty="0">
                <a:latin typeface="넥슨Lv1고딕 OTF Bold" panose="00000800000000000000" pitchFamily="50" charset="-128"/>
                <a:ea typeface="넥슨Lv1고딕 OTF Bold" panose="00000800000000000000" pitchFamily="50" charset="-128"/>
              </a:rPr>
              <a:t>, Leaf Mold </a:t>
            </a:r>
            <a:r>
              <a:rPr lang="ko-KR" altLang="en-US" sz="2000" dirty="0">
                <a:latin typeface="넥슨Lv1고딕 OTF Bold" panose="00000800000000000000" pitchFamily="50" charset="-128"/>
                <a:ea typeface="넥슨Lv1고딕 OTF Bold" panose="00000800000000000000" pitchFamily="50" charset="-128"/>
              </a:rPr>
              <a:t>초기 중기 말기로 확장 </a:t>
            </a:r>
            <a:endParaRPr lang="en-US" altLang="ko-KR" sz="2000" dirty="0">
              <a:latin typeface="넥슨Lv1고딕 OTF Bold" panose="00000800000000000000" pitchFamily="50" charset="-128"/>
              <a:ea typeface="넥슨Lv1고딕 OTF Bold" panose="00000800000000000000" pitchFamily="50" charset="-128"/>
            </a:endParaRPr>
          </a:p>
        </p:txBody>
      </p:sp>
      <p:pic>
        <p:nvPicPr>
          <p:cNvPr id="6" name="그림 5" descr="텍스트, 도표, 지도, 라인이(가) 표시된 사진&#10;&#10;자동 생성된 설명">
            <a:extLst>
              <a:ext uri="{FF2B5EF4-FFF2-40B4-BE49-F238E27FC236}">
                <a16:creationId xmlns="" xmlns:a16="http://schemas.microsoft.com/office/drawing/2014/main" id="{783ED4EC-B15B-4D20-6291-0A42FF0C4BDE}"/>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247456" y="3199940"/>
            <a:ext cx="11808000" cy="5904000"/>
          </a:xfrm>
          <a:prstGeom prst="rect">
            <a:avLst/>
          </a:prstGeom>
        </p:spPr>
      </p:pic>
    </p:spTree>
    <p:extLst>
      <p:ext uri="{BB962C8B-B14F-4D97-AF65-F5344CB8AC3E}">
        <p14:creationId xmlns="" xmlns:p14="http://schemas.microsoft.com/office/powerpoint/2010/main" val="287140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모델 개요</a:t>
            </a:r>
          </a:p>
        </p:txBody>
      </p:sp>
      <p:grpSp>
        <p:nvGrpSpPr>
          <p:cNvPr id="21" name="그룹 20">
            <a:extLst>
              <a:ext uri="{FF2B5EF4-FFF2-40B4-BE49-F238E27FC236}">
                <a16:creationId xmlns="" xmlns:a16="http://schemas.microsoft.com/office/drawing/2014/main" id="{160EC5E7-E3CE-0071-E76C-226C3FB6AE62}"/>
              </a:ext>
            </a:extLst>
          </p:cNvPr>
          <p:cNvGrpSpPr/>
          <p:nvPr/>
        </p:nvGrpSpPr>
        <p:grpSpPr>
          <a:xfrm>
            <a:off x="12168336" y="2335188"/>
            <a:ext cx="4000528" cy="6572296"/>
            <a:chOff x="12287272" y="2263180"/>
            <a:chExt cx="4000528" cy="6572296"/>
          </a:xfrm>
        </p:grpSpPr>
        <p:sp>
          <p:nvSpPr>
            <p:cNvPr id="7" name="Object 22">
              <a:extLst>
                <a:ext uri="{FF2B5EF4-FFF2-40B4-BE49-F238E27FC236}">
                  <a16:creationId xmlns="" xmlns:a16="http://schemas.microsoft.com/office/drawing/2014/main" id="{DE129C25-E16F-D526-1FA4-95B9B69B8155}"/>
                </a:ext>
              </a:extLst>
            </p:cNvPr>
            <p:cNvSpPr txBox="1"/>
            <p:nvPr/>
          </p:nvSpPr>
          <p:spPr>
            <a:xfrm>
              <a:off x="12287272" y="2500294"/>
              <a:ext cx="3929090" cy="6186309"/>
            </a:xfrm>
            <a:prstGeom prst="rect">
              <a:avLst/>
            </a:prstGeom>
            <a:noFill/>
          </p:spPr>
          <p:txBody>
            <a:bodyPr wrap="square" rtlCol="0" anchor="t">
              <a:spAutoFit/>
            </a:bodyPr>
            <a:lstStyle/>
            <a:p>
              <a:pPr marL="800100" lvl="1" indent="-342900">
                <a:lnSpc>
                  <a:spcPct val="150000"/>
                </a:lnSpc>
                <a:buFont typeface="Arial" panose="020B0604020202020204" pitchFamily="34" charset="0"/>
                <a:buChar char="•"/>
              </a:pPr>
              <a:r>
                <a:rPr lang="ko-KR" altLang="en-US" sz="2400" dirty="0" err="1">
                  <a:latin typeface="넥슨Lv1고딕 OTF" pitchFamily="50" charset="-127"/>
                  <a:ea typeface="넥슨Lv1고딕 OTF" pitchFamily="50" charset="-127"/>
                </a:rPr>
                <a:t>하이퍼</a:t>
              </a:r>
              <a:r>
                <a:rPr lang="ko-KR" altLang="en-US" sz="2400" dirty="0">
                  <a:latin typeface="넥슨Lv1고딕 OTF" pitchFamily="50" charset="-127"/>
                  <a:ea typeface="넥슨Lv1고딕 OTF" pitchFamily="50" charset="-127"/>
                </a:rPr>
                <a:t> </a:t>
              </a:r>
              <a:r>
                <a:rPr lang="ko-KR" altLang="en-US" sz="2400" dirty="0" err="1">
                  <a:latin typeface="넥슨Lv1고딕 OTF" pitchFamily="50" charset="-127"/>
                  <a:ea typeface="넥슨Lv1고딕 OTF" pitchFamily="50" charset="-127"/>
                </a:rPr>
                <a:t>파라미터</a:t>
              </a:r>
              <a:endParaRPr lang="en-US" altLang="ko-KR" sz="2400" dirty="0">
                <a:latin typeface="넥슨Lv1고딕 OTF" pitchFamily="50" charset="-127"/>
                <a:ea typeface="넥슨Lv1고딕 OTF" pitchFamily="50" charset="-127"/>
              </a:endParaRPr>
            </a:p>
            <a:p>
              <a:pPr marL="1257300" lvl="2" indent="-342900">
                <a:lnSpc>
                  <a:spcPct val="150000"/>
                </a:lnSpc>
              </a:pPr>
              <a:r>
                <a:rPr lang="en-US" altLang="ko-KR" sz="2400" dirty="0">
                  <a:latin typeface="넥슨Lv1고딕 OTF" pitchFamily="50" charset="-127"/>
                  <a:ea typeface="넥슨Lv1고딕 OTF" pitchFamily="50" charset="-127"/>
                </a:rPr>
                <a:t>- model: yolov8l</a:t>
              </a:r>
            </a:p>
            <a:p>
              <a:pPr marL="1257300" lvl="2" indent="-342900">
                <a:lnSpc>
                  <a:spcPct val="150000"/>
                </a:lnSpc>
              </a:pPr>
              <a:r>
                <a:rPr lang="en-US" altLang="ko-KR" sz="2400" dirty="0">
                  <a:latin typeface="넥슨Lv1고딕 OTF" pitchFamily="50" charset="-127"/>
                  <a:ea typeface="넥슨Lv1고딕 OTF" pitchFamily="50" charset="-127"/>
                </a:rPr>
                <a:t>- epochs: 31</a:t>
              </a:r>
            </a:p>
            <a:p>
              <a:pPr marL="1257300" lvl="2" indent="-342900">
                <a:lnSpc>
                  <a:spcPct val="150000"/>
                </a:lnSpc>
              </a:pPr>
              <a:r>
                <a:rPr lang="en-US" altLang="ko-KR" sz="2400" dirty="0">
                  <a:latin typeface="넥슨Lv1고딕 OTF" pitchFamily="50" charset="-127"/>
                  <a:ea typeface="넥슨Lv1고딕 OTF" pitchFamily="50" charset="-127"/>
                </a:rPr>
                <a:t>- patience: 5</a:t>
              </a:r>
            </a:p>
            <a:p>
              <a:pPr marL="1257300" lvl="2" indent="-342900">
                <a:lnSpc>
                  <a:spcPct val="150000"/>
                </a:lnSpc>
              </a:pPr>
              <a:r>
                <a:rPr lang="en-US" altLang="ko-KR" sz="2400" dirty="0">
                  <a:latin typeface="넥슨Lv1고딕 OTF" pitchFamily="50" charset="-127"/>
                  <a:ea typeface="넥슨Lv1고딕 OTF" pitchFamily="50" charset="-127"/>
                </a:rPr>
                <a:t>- batch: -1</a:t>
              </a:r>
            </a:p>
            <a:p>
              <a:pPr marL="1257300" lvl="2" indent="-342900">
                <a:lnSpc>
                  <a:spcPct val="150000"/>
                </a:lnSpc>
              </a:pPr>
              <a:r>
                <a:rPr lang="en-US" altLang="ko-KR" sz="2400" dirty="0">
                  <a:latin typeface="넥슨Lv1고딕 OTF" pitchFamily="50" charset="-127"/>
                  <a:ea typeface="넥슨Lv1고딕 OTF" pitchFamily="50" charset="-127"/>
                </a:rPr>
                <a:t>- </a:t>
              </a:r>
              <a:r>
                <a:rPr lang="en-US" altLang="ko-KR" sz="2400" dirty="0" err="1">
                  <a:latin typeface="넥슨Lv1고딕 OTF" pitchFamily="50" charset="-127"/>
                  <a:ea typeface="넥슨Lv1고딕 OTF" pitchFamily="50" charset="-127"/>
                </a:rPr>
                <a:t>imgsz</a:t>
              </a:r>
              <a:r>
                <a:rPr lang="en-US" altLang="ko-KR" sz="2400" dirty="0">
                  <a:latin typeface="넥슨Lv1고딕 OTF" pitchFamily="50" charset="-127"/>
                  <a:ea typeface="넥슨Lv1고딕 OTF" pitchFamily="50" charset="-127"/>
                </a:rPr>
                <a:t>: 640</a:t>
              </a:r>
            </a:p>
            <a:p>
              <a:pPr marL="1257300" lvl="2" indent="-342900">
                <a:lnSpc>
                  <a:spcPct val="150000"/>
                </a:lnSpc>
              </a:pPr>
              <a:r>
                <a:rPr lang="en-US" sz="2400" dirty="0">
                  <a:latin typeface="넥슨Lv1고딕 OTF" pitchFamily="50" charset="-127"/>
                  <a:ea typeface="넥슨Lv1고딕 OTF" pitchFamily="50" charset="-127"/>
                </a:rPr>
                <a:t>- device: 0</a:t>
              </a:r>
            </a:p>
            <a:p>
              <a:pPr marL="1257300" lvl="2" indent="-342900">
                <a:lnSpc>
                  <a:spcPct val="150000"/>
                </a:lnSpc>
              </a:pPr>
              <a:r>
                <a:rPr lang="en-US" sz="2400" dirty="0">
                  <a:latin typeface="넥슨Lv1고딕 OTF" pitchFamily="50" charset="-127"/>
                  <a:ea typeface="넥슨Lv1고딕 OTF" pitchFamily="50" charset="-127"/>
                </a:rPr>
                <a:t>- </a:t>
              </a:r>
              <a:r>
                <a:rPr lang="en-US" sz="2400" dirty="0" err="1">
                  <a:latin typeface="넥슨Lv1고딕 OTF" pitchFamily="50" charset="-127"/>
                  <a:ea typeface="넥슨Lv1고딕 OTF" pitchFamily="50" charset="-127"/>
                </a:rPr>
                <a:t>save_period</a:t>
              </a:r>
              <a:r>
                <a:rPr lang="en-US" sz="2400" dirty="0">
                  <a:latin typeface="넥슨Lv1고딕 OTF" pitchFamily="50" charset="-127"/>
                  <a:ea typeface="넥슨Lv1고딕 OTF" pitchFamily="50" charset="-127"/>
                </a:rPr>
                <a:t>: 5</a:t>
              </a:r>
            </a:p>
            <a:p>
              <a:pPr marL="1257300" lvl="2" indent="-342900">
                <a:lnSpc>
                  <a:spcPct val="150000"/>
                </a:lnSpc>
              </a:pPr>
              <a:r>
                <a:rPr lang="en-US" sz="2400" dirty="0">
                  <a:latin typeface="넥슨Lv1고딕 OTF" pitchFamily="50" charset="-127"/>
                  <a:ea typeface="넥슨Lv1고딕 OTF" pitchFamily="50" charset="-127"/>
                </a:rPr>
                <a:t>- </a:t>
              </a:r>
              <a:r>
                <a:rPr lang="en-US" sz="2400" dirty="0" err="1">
                  <a:latin typeface="넥슨Lv1고딕 OTF" pitchFamily="50" charset="-127"/>
                  <a:ea typeface="넥슨Lv1고딕 OTF" pitchFamily="50" charset="-127"/>
                </a:rPr>
                <a:t>exist_ok</a:t>
              </a:r>
              <a:r>
                <a:rPr lang="en-US" sz="2400" dirty="0">
                  <a:latin typeface="넥슨Lv1고딕 OTF" pitchFamily="50" charset="-127"/>
                  <a:ea typeface="넥슨Lv1고딕 OTF" pitchFamily="50" charset="-127"/>
                </a:rPr>
                <a:t>: True</a:t>
              </a:r>
            </a:p>
            <a:p>
              <a:pPr marL="1257300" lvl="2" indent="-342900">
                <a:lnSpc>
                  <a:spcPct val="150000"/>
                </a:lnSpc>
              </a:pPr>
              <a:r>
                <a:rPr lang="en-US" sz="2400" dirty="0">
                  <a:latin typeface="넥슨Lv1고딕 OTF" pitchFamily="50" charset="-127"/>
                  <a:ea typeface="넥슨Lv1고딕 OTF" pitchFamily="50" charset="-127"/>
                </a:rPr>
                <a:t>- cache: True</a:t>
              </a:r>
            </a:p>
            <a:p>
              <a:pPr marL="1257300" lvl="2" indent="-342900">
                <a:lnSpc>
                  <a:spcPct val="150000"/>
                </a:lnSpc>
              </a:pPr>
              <a:r>
                <a:rPr lang="en-US" sz="2400" dirty="0">
                  <a:latin typeface="넥슨Lv1고딕 OTF" pitchFamily="50" charset="-127"/>
                  <a:ea typeface="넥슨Lv1고딕 OTF" pitchFamily="50" charset="-127"/>
                </a:rPr>
                <a:t>- workers: 8</a:t>
              </a:r>
            </a:p>
          </p:txBody>
        </p:sp>
        <p:sp>
          <p:nvSpPr>
            <p:cNvPr id="14" name="모서리가 둥근 직사각형 19">
              <a:extLst>
                <a:ext uri="{FF2B5EF4-FFF2-40B4-BE49-F238E27FC236}">
                  <a16:creationId xmlns="" xmlns:a16="http://schemas.microsoft.com/office/drawing/2014/main" id="{BCDA6933-7E94-E9D8-8BC9-1C8CFB5F9368}"/>
                </a:ext>
              </a:extLst>
            </p:cNvPr>
            <p:cNvSpPr/>
            <p:nvPr/>
          </p:nvSpPr>
          <p:spPr>
            <a:xfrm>
              <a:off x="12715900" y="2263180"/>
              <a:ext cx="3571900" cy="6572296"/>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6" name="그룹 35"/>
          <p:cNvGrpSpPr/>
          <p:nvPr/>
        </p:nvGrpSpPr>
        <p:grpSpPr>
          <a:xfrm>
            <a:off x="3860626" y="2387628"/>
            <a:ext cx="8640960" cy="6572296"/>
            <a:chOff x="3860626" y="2387628"/>
            <a:chExt cx="8640960" cy="6572296"/>
          </a:xfrm>
        </p:grpSpPr>
        <p:grpSp>
          <p:nvGrpSpPr>
            <p:cNvPr id="20" name="그룹 19">
              <a:extLst>
                <a:ext uri="{FF2B5EF4-FFF2-40B4-BE49-F238E27FC236}">
                  <a16:creationId xmlns="" xmlns:a16="http://schemas.microsoft.com/office/drawing/2014/main" id="{9D25D2C9-A5C8-9E9F-1E2A-5177FE278C95}"/>
                </a:ext>
              </a:extLst>
            </p:cNvPr>
            <p:cNvGrpSpPr/>
            <p:nvPr/>
          </p:nvGrpSpPr>
          <p:grpSpPr>
            <a:xfrm>
              <a:off x="3860626" y="2387628"/>
              <a:ext cx="8640960" cy="6572296"/>
              <a:chOff x="3929026" y="2428856"/>
              <a:chExt cx="8341659" cy="6256244"/>
            </a:xfrm>
          </p:grpSpPr>
          <p:pic>
            <p:nvPicPr>
              <p:cNvPr id="3" name="그림 2" descr="스크린샷, 직사각형, 사각형, 텍스트이(가) 표시된 사진&#10;&#10;자동 생성된 설명">
                <a:extLst>
                  <a:ext uri="{FF2B5EF4-FFF2-40B4-BE49-F238E27FC236}">
                    <a16:creationId xmlns="" xmlns:a16="http://schemas.microsoft.com/office/drawing/2014/main" id="{B294BC70-0AD3-1BC1-166D-4F88995EB7CF}"/>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929026" y="2428856"/>
                <a:ext cx="8341659" cy="6256244"/>
              </a:xfrm>
              <a:prstGeom prst="rect">
                <a:avLst/>
              </a:prstGeom>
            </p:spPr>
          </p:pic>
          <p:sp>
            <p:nvSpPr>
              <p:cNvPr id="8" name="직사각형 7">
                <a:extLst>
                  <a:ext uri="{FF2B5EF4-FFF2-40B4-BE49-F238E27FC236}">
                    <a16:creationId xmlns="" xmlns:a16="http://schemas.microsoft.com/office/drawing/2014/main" id="{3886B37C-9A1B-9565-4978-237B8EDF652A}"/>
                  </a:ext>
                </a:extLst>
              </p:cNvPr>
              <p:cNvSpPr/>
              <p:nvPr/>
            </p:nvSpPr>
            <p:spPr>
              <a:xfrm>
                <a:off x="5000596" y="7143764"/>
                <a:ext cx="2214578" cy="1071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 xmlns:a16="http://schemas.microsoft.com/office/drawing/2014/main" id="{2256BFDA-2F5C-80DB-E21D-C575CDED04C3}"/>
                  </a:ext>
                </a:extLst>
              </p:cNvPr>
              <p:cNvSpPr txBox="1"/>
              <p:nvPr/>
            </p:nvSpPr>
            <p:spPr>
              <a:xfrm>
                <a:off x="5000596" y="3005326"/>
                <a:ext cx="1071570" cy="553998"/>
              </a:xfrm>
              <a:prstGeom prst="rect">
                <a:avLst/>
              </a:prstGeom>
              <a:solidFill>
                <a:srgbClr val="1562A9"/>
              </a:solidFill>
            </p:spPr>
            <p:txBody>
              <a:bodyPr wrap="square" rtlCol="0">
                <a:spAutoFit/>
              </a:bodyPr>
              <a:lstStyle/>
              <a:p>
                <a:pPr algn="ctr"/>
                <a:r>
                  <a:rPr lang="en-US" altLang="ko-KR" sz="3000" dirty="0">
                    <a:solidFill>
                      <a:srgbClr val="FF0000"/>
                    </a:solidFill>
                    <a:latin typeface="넥슨Lv1고딕 OTF Bold" pitchFamily="50" charset="-127"/>
                    <a:ea typeface="넥슨Lv1고딕 OTF Bold" pitchFamily="50" charset="-127"/>
                  </a:rPr>
                  <a:t>0.77</a:t>
                </a:r>
                <a:endParaRPr lang="ko-KR" altLang="en-US" sz="3000" dirty="0">
                  <a:solidFill>
                    <a:srgbClr val="FF0000"/>
                  </a:solidFill>
                  <a:latin typeface="넥슨Lv1고딕 OTF Bold" pitchFamily="50" charset="-127"/>
                  <a:ea typeface="넥슨Lv1고딕 OTF Bold" pitchFamily="50" charset="-127"/>
                </a:endParaRPr>
              </a:p>
            </p:txBody>
          </p:sp>
          <p:sp>
            <p:nvSpPr>
              <p:cNvPr id="15" name="TextBox 14">
                <a:extLst>
                  <a:ext uri="{FF2B5EF4-FFF2-40B4-BE49-F238E27FC236}">
                    <a16:creationId xmlns="" xmlns:a16="http://schemas.microsoft.com/office/drawing/2014/main" id="{1F2F0770-3EEE-8AE2-F457-25B294C12785}"/>
                  </a:ext>
                </a:extLst>
              </p:cNvPr>
              <p:cNvSpPr txBox="1"/>
              <p:nvPr/>
            </p:nvSpPr>
            <p:spPr>
              <a:xfrm>
                <a:off x="5111552" y="7447756"/>
                <a:ext cx="1000132" cy="523220"/>
              </a:xfrm>
              <a:prstGeom prst="rect">
                <a:avLst/>
              </a:prstGeom>
              <a:solidFill>
                <a:srgbClr val="D0E2F2"/>
              </a:solidFill>
            </p:spPr>
            <p:txBody>
              <a:bodyPr wrap="square" rtlCol="0">
                <a:spAutoFit/>
              </a:bodyPr>
              <a:lstStyle/>
              <a:p>
                <a:r>
                  <a:rPr lang="en-US" altLang="ko-KR" sz="2800" dirty="0">
                    <a:latin typeface="넥슨Lv1고딕 OTF Bold" pitchFamily="50" charset="-127"/>
                    <a:ea typeface="넥슨Lv1고딕 OTF Bold" pitchFamily="50" charset="-127"/>
                  </a:rPr>
                  <a:t>0.19</a:t>
                </a:r>
                <a:endParaRPr lang="ko-KR" altLang="en-US" sz="2800" dirty="0">
                  <a:latin typeface="넥슨Lv1고딕 OTF Bold" pitchFamily="50" charset="-127"/>
                  <a:ea typeface="넥슨Lv1고딕 OTF Bold" pitchFamily="50" charset="-127"/>
                </a:endParaRPr>
              </a:p>
            </p:txBody>
          </p:sp>
          <p:sp>
            <p:nvSpPr>
              <p:cNvPr id="16" name="TextBox 15">
                <a:extLst>
                  <a:ext uri="{FF2B5EF4-FFF2-40B4-BE49-F238E27FC236}">
                    <a16:creationId xmlns="" xmlns:a16="http://schemas.microsoft.com/office/drawing/2014/main" id="{C7C6C3B6-C61E-76C1-5B7B-C3CD8BCE55B9}"/>
                  </a:ext>
                </a:extLst>
              </p:cNvPr>
              <p:cNvSpPr txBox="1"/>
              <p:nvPr/>
            </p:nvSpPr>
            <p:spPr>
              <a:xfrm>
                <a:off x="6143604" y="7428592"/>
                <a:ext cx="1000132" cy="523220"/>
              </a:xfrm>
              <a:prstGeom prst="rect">
                <a:avLst/>
              </a:prstGeom>
              <a:solidFill>
                <a:srgbClr val="D2E3F3"/>
              </a:solidFill>
            </p:spPr>
            <p:txBody>
              <a:bodyPr wrap="square" rtlCol="0">
                <a:spAutoFit/>
              </a:bodyPr>
              <a:lstStyle/>
              <a:p>
                <a:r>
                  <a:rPr lang="en-US" altLang="ko-KR" sz="2800" dirty="0">
                    <a:latin typeface="넥슨Lv1고딕 OTF Bold" pitchFamily="50" charset="-127"/>
                    <a:ea typeface="넥슨Lv1고딕 OTF Bold" pitchFamily="50" charset="-127"/>
                  </a:rPr>
                  <a:t>0.18</a:t>
                </a:r>
                <a:endParaRPr lang="ko-KR" altLang="en-US" sz="2800" dirty="0">
                  <a:latin typeface="넥슨Lv1고딕 OTF Bold" pitchFamily="50" charset="-127"/>
                  <a:ea typeface="넥슨Lv1고딕 OTF Bold" pitchFamily="50" charset="-127"/>
                </a:endParaRPr>
              </a:p>
            </p:txBody>
          </p:sp>
          <p:sp>
            <p:nvSpPr>
              <p:cNvPr id="17" name="TextBox 16">
                <a:extLst>
                  <a:ext uri="{FF2B5EF4-FFF2-40B4-BE49-F238E27FC236}">
                    <a16:creationId xmlns="" xmlns:a16="http://schemas.microsoft.com/office/drawing/2014/main" id="{34D30995-F927-626A-C767-DCDEE1A6DF8A}"/>
                  </a:ext>
                </a:extLst>
              </p:cNvPr>
              <p:cNvSpPr txBox="1"/>
              <p:nvPr/>
            </p:nvSpPr>
            <p:spPr>
              <a:xfrm>
                <a:off x="6119664" y="4085446"/>
                <a:ext cx="1071570" cy="527357"/>
              </a:xfrm>
              <a:prstGeom prst="rect">
                <a:avLst/>
              </a:prstGeom>
              <a:solidFill>
                <a:srgbClr val="125DA6"/>
              </a:solidFill>
            </p:spPr>
            <p:txBody>
              <a:bodyPr wrap="square" rtlCol="0">
                <a:spAutoFit/>
              </a:bodyPr>
              <a:lstStyle/>
              <a:p>
                <a:pPr algn="ctr"/>
                <a:r>
                  <a:rPr lang="en-US" altLang="ko-KR" sz="3000" dirty="0">
                    <a:solidFill>
                      <a:srgbClr val="FF0000"/>
                    </a:solidFill>
                    <a:latin typeface="넥슨Lv1고딕 OTF Bold" pitchFamily="50" charset="-127"/>
                    <a:ea typeface="넥슨Lv1고딕 OTF Bold" pitchFamily="50" charset="-127"/>
                  </a:rPr>
                  <a:t>0.79</a:t>
                </a:r>
                <a:endParaRPr lang="ko-KR" altLang="en-US" sz="3000" dirty="0">
                  <a:solidFill>
                    <a:srgbClr val="FF0000"/>
                  </a:solidFill>
                  <a:latin typeface="넥슨Lv1고딕 OTF Bold" pitchFamily="50" charset="-127"/>
                  <a:ea typeface="넥슨Lv1고딕 OTF Bold" pitchFamily="50" charset="-127"/>
                </a:endParaRPr>
              </a:p>
            </p:txBody>
          </p:sp>
          <p:sp>
            <p:nvSpPr>
              <p:cNvPr id="18" name="TextBox 17">
                <a:extLst>
                  <a:ext uri="{FF2B5EF4-FFF2-40B4-BE49-F238E27FC236}">
                    <a16:creationId xmlns="" xmlns:a16="http://schemas.microsoft.com/office/drawing/2014/main" id="{02C8DCD7-6BE3-0279-F14C-EC8C5BF470E3}"/>
                  </a:ext>
                </a:extLst>
              </p:cNvPr>
              <p:cNvSpPr txBox="1"/>
              <p:nvPr/>
            </p:nvSpPr>
            <p:spPr>
              <a:xfrm>
                <a:off x="7215174" y="5223691"/>
                <a:ext cx="1071570" cy="527357"/>
              </a:xfrm>
              <a:prstGeom prst="rect">
                <a:avLst/>
              </a:prstGeom>
              <a:solidFill>
                <a:srgbClr val="08306B"/>
              </a:solidFill>
            </p:spPr>
            <p:txBody>
              <a:bodyPr wrap="square" rtlCol="0">
                <a:spAutoFit/>
              </a:bodyPr>
              <a:lstStyle/>
              <a:p>
                <a:pPr algn="ctr"/>
                <a:r>
                  <a:rPr lang="en-US" altLang="ko-KR" sz="3000" dirty="0">
                    <a:solidFill>
                      <a:schemeClr val="bg1"/>
                    </a:solidFill>
                    <a:latin typeface="넥슨Lv1고딕 OTF Bold" pitchFamily="50" charset="-127"/>
                    <a:ea typeface="넥슨Lv1고딕 OTF Bold" pitchFamily="50" charset="-127"/>
                  </a:rPr>
                  <a:t>0.95</a:t>
                </a:r>
                <a:endParaRPr lang="ko-KR" altLang="en-US" sz="3000" dirty="0">
                  <a:solidFill>
                    <a:schemeClr val="bg1"/>
                  </a:solidFill>
                  <a:latin typeface="넥슨Lv1고딕 OTF Bold" pitchFamily="50" charset="-127"/>
                  <a:ea typeface="넥슨Lv1고딕 OTF Bold" pitchFamily="50" charset="-127"/>
                </a:endParaRPr>
              </a:p>
            </p:txBody>
          </p:sp>
          <p:sp>
            <p:nvSpPr>
              <p:cNvPr id="19" name="TextBox 18">
                <a:extLst>
                  <a:ext uri="{FF2B5EF4-FFF2-40B4-BE49-F238E27FC236}">
                    <a16:creationId xmlns="" xmlns:a16="http://schemas.microsoft.com/office/drawing/2014/main" id="{223F2AC1-23F1-2EB2-9085-538392343D6D}"/>
                  </a:ext>
                </a:extLst>
              </p:cNvPr>
              <p:cNvSpPr txBox="1"/>
              <p:nvPr/>
            </p:nvSpPr>
            <p:spPr>
              <a:xfrm>
                <a:off x="8309604" y="6317694"/>
                <a:ext cx="1071570" cy="527357"/>
              </a:xfrm>
              <a:prstGeom prst="rect">
                <a:avLst/>
              </a:prstGeom>
              <a:solidFill>
                <a:srgbClr val="083776"/>
              </a:solidFill>
            </p:spPr>
            <p:txBody>
              <a:bodyPr wrap="square" rtlCol="0">
                <a:spAutoFit/>
              </a:bodyPr>
              <a:lstStyle/>
              <a:p>
                <a:pPr algn="ctr"/>
                <a:r>
                  <a:rPr lang="en-US" altLang="ko-KR" sz="3000" dirty="0">
                    <a:solidFill>
                      <a:schemeClr val="bg1"/>
                    </a:solidFill>
                    <a:latin typeface="넥슨Lv1고딕 OTF Bold" pitchFamily="50" charset="-127"/>
                    <a:ea typeface="넥슨Lv1고딕 OTF Bold" pitchFamily="50" charset="-127"/>
                  </a:rPr>
                  <a:t>0.93</a:t>
                </a:r>
                <a:endParaRPr lang="ko-KR" altLang="en-US" sz="3000" dirty="0">
                  <a:solidFill>
                    <a:schemeClr val="bg1"/>
                  </a:solidFill>
                  <a:latin typeface="넥슨Lv1고딕 OTF Bold" pitchFamily="50" charset="-127"/>
                  <a:ea typeface="넥슨Lv1고딕 OTF Bold" pitchFamily="50" charset="-127"/>
                </a:endParaRPr>
              </a:p>
            </p:txBody>
          </p:sp>
        </p:grpSp>
        <p:sp>
          <p:nvSpPr>
            <p:cNvPr id="22" name="직사각형 21"/>
            <p:cNvSpPr/>
            <p:nvPr/>
          </p:nvSpPr>
          <p:spPr>
            <a:xfrm>
              <a:off x="4929158" y="2643170"/>
              <a:ext cx="2286016" cy="23574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0" name="그룹 29"/>
          <p:cNvGrpSpPr/>
          <p:nvPr/>
        </p:nvGrpSpPr>
        <p:grpSpPr>
          <a:xfrm>
            <a:off x="4857720" y="8783449"/>
            <a:ext cx="5857916" cy="646331"/>
            <a:chOff x="4357654" y="8783449"/>
            <a:chExt cx="5857916" cy="646331"/>
          </a:xfrm>
        </p:grpSpPr>
        <p:grpSp>
          <p:nvGrpSpPr>
            <p:cNvPr id="29" name="그룹 28"/>
            <p:cNvGrpSpPr/>
            <p:nvPr/>
          </p:nvGrpSpPr>
          <p:grpSpPr>
            <a:xfrm>
              <a:off x="4357654" y="8783449"/>
              <a:ext cx="4714908" cy="646331"/>
              <a:chOff x="4357654" y="8783449"/>
              <a:chExt cx="4714908" cy="646331"/>
            </a:xfrm>
          </p:grpSpPr>
          <p:sp>
            <p:nvSpPr>
              <p:cNvPr id="23" name="TextBox 22"/>
              <p:cNvSpPr txBox="1"/>
              <p:nvPr/>
            </p:nvSpPr>
            <p:spPr>
              <a:xfrm>
                <a:off x="4357654" y="8921948"/>
                <a:ext cx="1285884" cy="369332"/>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꽃봉오리</a:t>
                </a:r>
                <a:endParaRPr lang="ko-KR" altLang="en-US" dirty="0">
                  <a:latin typeface="넥슨Lv1고딕 OTF Bold" pitchFamily="50" charset="-127"/>
                  <a:ea typeface="넥슨Lv1고딕 OTF Bold" pitchFamily="50" charset="-127"/>
                </a:endParaRPr>
              </a:p>
            </p:txBody>
          </p:sp>
          <p:sp>
            <p:nvSpPr>
              <p:cNvPr id="25" name="TextBox 24"/>
              <p:cNvSpPr txBox="1"/>
              <p:nvPr/>
            </p:nvSpPr>
            <p:spPr>
              <a:xfrm>
                <a:off x="5500662" y="8921948"/>
                <a:ext cx="1285884" cy="369332"/>
              </a:xfrm>
              <a:prstGeom prst="rect">
                <a:avLst/>
              </a:prstGeom>
              <a:noFill/>
            </p:spPr>
            <p:txBody>
              <a:bodyPr wrap="square" rtlCol="0">
                <a:spAutoFit/>
              </a:bodyPr>
              <a:lstStyle/>
              <a:p>
                <a:pPr algn="ctr"/>
                <a:r>
                  <a:rPr lang="ko-KR" altLang="en-US" dirty="0" err="1" smtClean="0">
                    <a:latin typeface="넥슨Lv1고딕 OTF Bold" pitchFamily="50" charset="-127"/>
                    <a:ea typeface="넥슨Lv1고딕 OTF Bold" pitchFamily="50" charset="-127"/>
                  </a:rPr>
                  <a:t>만개꽃</a:t>
                </a:r>
                <a:endParaRPr lang="ko-KR" altLang="en-US" dirty="0">
                  <a:latin typeface="넥슨Lv1고딕 OTF Bold" pitchFamily="50" charset="-127"/>
                  <a:ea typeface="넥슨Lv1고딕 OTF Bold" pitchFamily="50" charset="-127"/>
                </a:endParaRPr>
              </a:p>
            </p:txBody>
          </p:sp>
          <p:sp>
            <p:nvSpPr>
              <p:cNvPr id="26" name="TextBox 25"/>
              <p:cNvSpPr txBox="1"/>
              <p:nvPr/>
            </p:nvSpPr>
            <p:spPr>
              <a:xfrm>
                <a:off x="6572232" y="8783449"/>
                <a:ext cx="1285884" cy="646331"/>
              </a:xfrm>
              <a:prstGeom prst="rect">
                <a:avLst/>
              </a:prstGeom>
              <a:noFill/>
            </p:spPr>
            <p:txBody>
              <a:bodyPr wrap="square" rtlCol="0">
                <a:spAutoFit/>
              </a:bodyPr>
              <a:lstStyle/>
              <a:p>
                <a:pPr algn="ctr"/>
                <a:r>
                  <a:rPr lang="ko-KR" altLang="en-US" dirty="0" err="1" smtClean="0">
                    <a:latin typeface="넥슨Lv1고딕 OTF Bold" pitchFamily="50" charset="-127"/>
                    <a:ea typeface="넥슨Lv1고딕 OTF Bold" pitchFamily="50" charset="-127"/>
                  </a:rPr>
                  <a:t>덜익은</a:t>
                </a:r>
                <a:endParaRPr lang="en-US" altLang="ko-KR" dirty="0" smtClean="0">
                  <a:latin typeface="넥슨Lv1고딕 OTF Bold" pitchFamily="50" charset="-127"/>
                  <a:ea typeface="넥슨Lv1고딕 OTF Bold" pitchFamily="50" charset="-127"/>
                </a:endParaRPr>
              </a:p>
              <a:p>
                <a:pPr algn="ctr"/>
                <a:r>
                  <a:rPr lang="ko-KR" altLang="en-US" dirty="0" smtClean="0">
                    <a:latin typeface="넥슨Lv1고딕 OTF Bold" pitchFamily="50" charset="-127"/>
                    <a:ea typeface="넥슨Lv1고딕 OTF Bold" pitchFamily="50" charset="-127"/>
                  </a:rPr>
                  <a:t>토마토</a:t>
                </a:r>
                <a:endParaRPr lang="ko-KR" altLang="en-US" dirty="0">
                  <a:latin typeface="넥슨Lv1고딕 OTF Bold" pitchFamily="50" charset="-127"/>
                  <a:ea typeface="넥슨Lv1고딕 OTF Bold" pitchFamily="50" charset="-127"/>
                </a:endParaRPr>
              </a:p>
            </p:txBody>
          </p:sp>
          <p:sp>
            <p:nvSpPr>
              <p:cNvPr id="27" name="TextBox 26"/>
              <p:cNvSpPr txBox="1"/>
              <p:nvPr/>
            </p:nvSpPr>
            <p:spPr>
              <a:xfrm>
                <a:off x="7786678" y="8783449"/>
                <a:ext cx="1285884" cy="646331"/>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익은</a:t>
                </a:r>
                <a:endParaRPr lang="en-US" altLang="ko-KR" dirty="0" smtClean="0">
                  <a:latin typeface="넥슨Lv1고딕 OTF Bold" pitchFamily="50" charset="-127"/>
                  <a:ea typeface="넥슨Lv1고딕 OTF Bold" pitchFamily="50" charset="-127"/>
                </a:endParaRPr>
              </a:p>
              <a:p>
                <a:pPr algn="ctr"/>
                <a:r>
                  <a:rPr lang="ko-KR" altLang="en-US" dirty="0" smtClean="0">
                    <a:latin typeface="넥슨Lv1고딕 OTF Bold" pitchFamily="50" charset="-127"/>
                    <a:ea typeface="넥슨Lv1고딕 OTF Bold" pitchFamily="50" charset="-127"/>
                  </a:rPr>
                  <a:t>토마토</a:t>
                </a:r>
                <a:endParaRPr lang="ko-KR" altLang="en-US" dirty="0">
                  <a:latin typeface="넥슨Lv1고딕 OTF Bold" pitchFamily="50" charset="-127"/>
                  <a:ea typeface="넥슨Lv1고딕 OTF Bold" pitchFamily="50" charset="-127"/>
                </a:endParaRPr>
              </a:p>
            </p:txBody>
          </p:sp>
        </p:grpSp>
        <p:sp>
          <p:nvSpPr>
            <p:cNvPr id="28" name="TextBox 27"/>
            <p:cNvSpPr txBox="1"/>
            <p:nvPr/>
          </p:nvSpPr>
          <p:spPr>
            <a:xfrm>
              <a:off x="8929686" y="8921948"/>
              <a:ext cx="1285884" cy="369332"/>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배경</a:t>
              </a:r>
              <a:endParaRPr lang="ko-KR" altLang="en-US" dirty="0">
                <a:latin typeface="넥슨Lv1고딕 OTF Bold" pitchFamily="50" charset="-127"/>
                <a:ea typeface="넥슨Lv1고딕 OTF Bold" pitchFamily="50" charset="-127"/>
              </a:endParaRPr>
            </a:p>
          </p:txBody>
        </p:sp>
      </p:grpSp>
      <p:grpSp>
        <p:nvGrpSpPr>
          <p:cNvPr id="37" name="그룹 36"/>
          <p:cNvGrpSpPr/>
          <p:nvPr/>
        </p:nvGrpSpPr>
        <p:grpSpPr>
          <a:xfrm>
            <a:off x="3424991" y="3143236"/>
            <a:ext cx="1285884" cy="4929222"/>
            <a:chOff x="2746330" y="3298254"/>
            <a:chExt cx="1285884" cy="4929222"/>
          </a:xfrm>
        </p:grpSpPr>
        <p:sp>
          <p:nvSpPr>
            <p:cNvPr id="31" name="TextBox 30"/>
            <p:cNvSpPr txBox="1"/>
            <p:nvPr/>
          </p:nvSpPr>
          <p:spPr>
            <a:xfrm>
              <a:off x="2746330" y="7858144"/>
              <a:ext cx="1285884" cy="369332"/>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배경</a:t>
              </a:r>
              <a:endParaRPr lang="ko-KR" altLang="en-US" dirty="0">
                <a:latin typeface="넥슨Lv1고딕 OTF Bold" pitchFamily="50" charset="-127"/>
                <a:ea typeface="넥슨Lv1고딕 OTF Bold" pitchFamily="50" charset="-127"/>
              </a:endParaRPr>
            </a:p>
          </p:txBody>
        </p:sp>
        <p:sp>
          <p:nvSpPr>
            <p:cNvPr id="32" name="TextBox 31"/>
            <p:cNvSpPr txBox="1"/>
            <p:nvPr/>
          </p:nvSpPr>
          <p:spPr>
            <a:xfrm>
              <a:off x="2746330" y="6500822"/>
              <a:ext cx="1285884" cy="646331"/>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익은</a:t>
              </a:r>
              <a:endParaRPr lang="en-US" altLang="ko-KR" dirty="0" smtClean="0">
                <a:latin typeface="넥슨Lv1고딕 OTF Bold" pitchFamily="50" charset="-127"/>
                <a:ea typeface="넥슨Lv1고딕 OTF Bold" pitchFamily="50" charset="-127"/>
              </a:endParaRPr>
            </a:p>
            <a:p>
              <a:pPr algn="ctr"/>
              <a:r>
                <a:rPr lang="ko-KR" altLang="en-US" dirty="0" smtClean="0">
                  <a:latin typeface="넥슨Lv1고딕 OTF Bold" pitchFamily="50" charset="-127"/>
                  <a:ea typeface="넥슨Lv1고딕 OTF Bold" pitchFamily="50" charset="-127"/>
                </a:rPr>
                <a:t>토마토</a:t>
              </a:r>
              <a:endParaRPr lang="ko-KR" altLang="en-US" dirty="0">
                <a:latin typeface="넥슨Lv1고딕 OTF Bold" pitchFamily="50" charset="-127"/>
                <a:ea typeface="넥슨Lv1고딕 OTF Bold" pitchFamily="50" charset="-127"/>
              </a:endParaRPr>
            </a:p>
          </p:txBody>
        </p:sp>
        <p:sp>
          <p:nvSpPr>
            <p:cNvPr id="33" name="TextBox 32"/>
            <p:cNvSpPr txBox="1"/>
            <p:nvPr/>
          </p:nvSpPr>
          <p:spPr>
            <a:xfrm>
              <a:off x="2746330" y="5357814"/>
              <a:ext cx="1285884" cy="646331"/>
            </a:xfrm>
            <a:prstGeom prst="rect">
              <a:avLst/>
            </a:prstGeom>
            <a:noFill/>
          </p:spPr>
          <p:txBody>
            <a:bodyPr wrap="square" rtlCol="0">
              <a:spAutoFit/>
            </a:bodyPr>
            <a:lstStyle/>
            <a:p>
              <a:pPr algn="ctr"/>
              <a:r>
                <a:rPr lang="ko-KR" altLang="en-US" dirty="0" err="1" smtClean="0">
                  <a:latin typeface="넥슨Lv1고딕 OTF Bold" pitchFamily="50" charset="-127"/>
                  <a:ea typeface="넥슨Lv1고딕 OTF Bold" pitchFamily="50" charset="-127"/>
                </a:rPr>
                <a:t>덜익은</a:t>
              </a:r>
              <a:endParaRPr lang="en-US" altLang="ko-KR" dirty="0" smtClean="0">
                <a:latin typeface="넥슨Lv1고딕 OTF Bold" pitchFamily="50" charset="-127"/>
                <a:ea typeface="넥슨Lv1고딕 OTF Bold" pitchFamily="50" charset="-127"/>
              </a:endParaRPr>
            </a:p>
            <a:p>
              <a:pPr algn="ctr"/>
              <a:r>
                <a:rPr lang="ko-KR" altLang="en-US" dirty="0" smtClean="0">
                  <a:latin typeface="넥슨Lv1고딕 OTF Bold" pitchFamily="50" charset="-127"/>
                  <a:ea typeface="넥슨Lv1고딕 OTF Bold" pitchFamily="50" charset="-127"/>
                </a:rPr>
                <a:t>토마토</a:t>
              </a:r>
              <a:endParaRPr lang="ko-KR" altLang="en-US" dirty="0">
                <a:latin typeface="넥슨Lv1고딕 OTF Bold" pitchFamily="50" charset="-127"/>
                <a:ea typeface="넥슨Lv1고딕 OTF Bold" pitchFamily="50" charset="-127"/>
              </a:endParaRPr>
            </a:p>
          </p:txBody>
        </p:sp>
        <p:sp>
          <p:nvSpPr>
            <p:cNvPr id="34" name="TextBox 33"/>
            <p:cNvSpPr txBox="1"/>
            <p:nvPr/>
          </p:nvSpPr>
          <p:spPr>
            <a:xfrm>
              <a:off x="2746330" y="4357682"/>
              <a:ext cx="1285884" cy="369332"/>
            </a:xfrm>
            <a:prstGeom prst="rect">
              <a:avLst/>
            </a:prstGeom>
            <a:noFill/>
          </p:spPr>
          <p:txBody>
            <a:bodyPr wrap="square" rtlCol="0">
              <a:spAutoFit/>
            </a:bodyPr>
            <a:lstStyle/>
            <a:p>
              <a:pPr algn="ctr"/>
              <a:r>
                <a:rPr lang="ko-KR" altLang="en-US" dirty="0" err="1" smtClean="0">
                  <a:latin typeface="넥슨Lv1고딕 OTF Bold" pitchFamily="50" charset="-127"/>
                  <a:ea typeface="넥슨Lv1고딕 OTF Bold" pitchFamily="50" charset="-127"/>
                </a:rPr>
                <a:t>만개꽃</a:t>
              </a:r>
              <a:endParaRPr lang="ko-KR" altLang="en-US" dirty="0">
                <a:latin typeface="넥슨Lv1고딕 OTF Bold" pitchFamily="50" charset="-127"/>
                <a:ea typeface="넥슨Lv1고딕 OTF Bold" pitchFamily="50" charset="-127"/>
              </a:endParaRPr>
            </a:p>
          </p:txBody>
        </p:sp>
        <p:sp>
          <p:nvSpPr>
            <p:cNvPr id="35" name="TextBox 34"/>
            <p:cNvSpPr txBox="1"/>
            <p:nvPr/>
          </p:nvSpPr>
          <p:spPr>
            <a:xfrm>
              <a:off x="2746330" y="3298254"/>
              <a:ext cx="1285884" cy="369332"/>
            </a:xfrm>
            <a:prstGeom prst="rect">
              <a:avLst/>
            </a:prstGeom>
            <a:noFill/>
          </p:spPr>
          <p:txBody>
            <a:bodyPr wrap="square" rtlCol="0">
              <a:spAutoFit/>
            </a:bodyPr>
            <a:lstStyle/>
            <a:p>
              <a:pPr algn="ctr"/>
              <a:r>
                <a:rPr lang="ko-KR" altLang="en-US" dirty="0" smtClean="0">
                  <a:latin typeface="넥슨Lv1고딕 OTF Bold" pitchFamily="50" charset="-127"/>
                  <a:ea typeface="넥슨Lv1고딕 OTF Bold" pitchFamily="50" charset="-127"/>
                </a:rPr>
                <a:t>꽃봉오리</a:t>
              </a:r>
              <a:endParaRPr lang="ko-KR" altLang="en-US" dirty="0">
                <a:latin typeface="넥슨Lv1고딕 OTF Bold" pitchFamily="50" charset="-127"/>
                <a:ea typeface="넥슨Lv1고딕 OTF Bold" pitchFamily="50" charset="-127"/>
              </a:endParaRPr>
            </a:p>
          </p:txBody>
        </p:sp>
      </p:grpSp>
    </p:spTree>
    <p:extLst>
      <p:ext uri="{BB962C8B-B14F-4D97-AF65-F5344CB8AC3E}">
        <p14:creationId xmlns="" xmlns:p14="http://schemas.microsoft.com/office/powerpoint/2010/main" val="23615802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데이터셋 및 </a:t>
            </a:r>
            <a:r>
              <a:rPr lang="ko-KR" altLang="en-US" sz="3000" dirty="0" err="1">
                <a:latin typeface="넥슨Lv1고딕 OTF Bold" pitchFamily="50" charset="-127"/>
                <a:ea typeface="넥슨Lv1고딕 OTF Bold" pitchFamily="50" charset="-127"/>
              </a:rPr>
              <a:t>전처리</a:t>
            </a:r>
            <a:endParaRPr lang="ko-KR" altLang="en-US" sz="3000" dirty="0">
              <a:latin typeface="넥슨Lv1고딕 OTF Bold" pitchFamily="50" charset="-127"/>
              <a:ea typeface="넥슨Lv1고딕 OTF Bold" pitchFamily="50" charset="-127"/>
            </a:endParaRPr>
          </a:p>
        </p:txBody>
      </p:sp>
      <p:sp>
        <p:nvSpPr>
          <p:cNvPr id="2" name="모서리가 둥근 직사각형 25">
            <a:extLst>
              <a:ext uri="{FF2B5EF4-FFF2-40B4-BE49-F238E27FC236}">
                <a16:creationId xmlns="" xmlns:a16="http://schemas.microsoft.com/office/drawing/2014/main" id="{82909D71-37B0-54D2-CEE2-15A08AB643A8}"/>
              </a:ext>
            </a:extLst>
          </p:cNvPr>
          <p:cNvSpPr/>
          <p:nvPr/>
        </p:nvSpPr>
        <p:spPr>
          <a:xfrm>
            <a:off x="9072562" y="2143104"/>
            <a:ext cx="7643866" cy="7215238"/>
          </a:xfrm>
          <a:prstGeom prst="roundRect">
            <a:avLst>
              <a:gd name="adj" fmla="val 5247"/>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6" name="Picture 4" descr="Al Hub - 안녕하세요.🙌 AI허브입니다!😄 ⠀ 지금까지 AI 허브를 통해 개방된 인공지능 학습용... | Facebook">
            <a:extLst>
              <a:ext uri="{FF2B5EF4-FFF2-40B4-BE49-F238E27FC236}">
                <a16:creationId xmlns="" xmlns:a16="http://schemas.microsoft.com/office/drawing/2014/main" id="{ADC1E69F-F47A-5802-C4EA-A9C9C839BA0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27778" b="27778"/>
          <a:stretch>
            <a:fillRect/>
          </a:stretch>
        </p:blipFill>
        <p:spPr bwMode="auto">
          <a:xfrm>
            <a:off x="6072166" y="5143500"/>
            <a:ext cx="1285884" cy="571504"/>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SciCrunch | Research Resource Resolver">
            <a:extLst>
              <a:ext uri="{FF2B5EF4-FFF2-40B4-BE49-F238E27FC236}">
                <a16:creationId xmlns="" xmlns:a16="http://schemas.microsoft.com/office/drawing/2014/main" id="{D08C9354-F4DF-D0DD-3370-666688B26DE9}"/>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t="29630" b="28889"/>
          <a:stretch>
            <a:fillRect/>
          </a:stretch>
        </p:blipFill>
        <p:spPr bwMode="auto">
          <a:xfrm>
            <a:off x="6072166" y="5786442"/>
            <a:ext cx="2143140" cy="500066"/>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4" descr="Al Hub - 안녕하세요.🙌 AI허브입니다!😄 ⠀ 지금까지 AI 허브를 통해 개방된 인공지능 학습용... | Facebook">
            <a:extLst>
              <a:ext uri="{FF2B5EF4-FFF2-40B4-BE49-F238E27FC236}">
                <a16:creationId xmlns="" xmlns:a16="http://schemas.microsoft.com/office/drawing/2014/main" id="{EB836723-1011-F332-7D13-F7F7F0F26D79}"/>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t="27778" b="27778"/>
          <a:stretch>
            <a:fillRect/>
          </a:stretch>
        </p:blipFill>
        <p:spPr bwMode="auto">
          <a:xfrm>
            <a:off x="4214778" y="7072326"/>
            <a:ext cx="1285884" cy="57150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 name="그룹 5">
            <a:extLst>
              <a:ext uri="{FF2B5EF4-FFF2-40B4-BE49-F238E27FC236}">
                <a16:creationId xmlns="" xmlns:a16="http://schemas.microsoft.com/office/drawing/2014/main" id="{9D8AA435-5F80-150C-527B-218BDFE2FD8D}"/>
              </a:ext>
            </a:extLst>
          </p:cNvPr>
          <p:cNvGrpSpPr/>
          <p:nvPr/>
        </p:nvGrpSpPr>
        <p:grpSpPr>
          <a:xfrm>
            <a:off x="4214778" y="2786046"/>
            <a:ext cx="1302467" cy="4248150"/>
            <a:chOff x="10237070" y="2445980"/>
            <a:chExt cx="1302467" cy="4248150"/>
          </a:xfrm>
        </p:grpSpPr>
        <p:pic>
          <p:nvPicPr>
            <p:cNvPr id="13" name="그림 12" descr="텍스트, 스크린샷, 폰트이(가) 표시된 사진&#10;&#10;자동 생성된 설명">
              <a:extLst>
                <a:ext uri="{FF2B5EF4-FFF2-40B4-BE49-F238E27FC236}">
                  <a16:creationId xmlns="" xmlns:a16="http://schemas.microsoft.com/office/drawing/2014/main" id="{75CA5F06-38E3-4F75-B2E8-4255D271D08E}"/>
                </a:ext>
              </a:extLst>
            </p:cNvPr>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0253662" y="4474805"/>
              <a:ext cx="1285875" cy="2219325"/>
            </a:xfrm>
            <a:prstGeom prst="rect">
              <a:avLst/>
            </a:prstGeom>
          </p:spPr>
        </p:pic>
        <p:pic>
          <p:nvPicPr>
            <p:cNvPr id="22" name="그림 21" descr="텍스트, 스크린샷, 폰트, 디자인이(가) 표시된 사진&#10;&#10;자동 생성된 설명">
              <a:extLst>
                <a:ext uri="{FF2B5EF4-FFF2-40B4-BE49-F238E27FC236}">
                  <a16:creationId xmlns="" xmlns:a16="http://schemas.microsoft.com/office/drawing/2014/main" id="{B6021FC7-0B3D-3498-7F86-A9653F0EB9EA}"/>
                </a:ext>
              </a:extLst>
            </p:cNvPr>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10237070" y="2445980"/>
              <a:ext cx="1295400" cy="2028825"/>
            </a:xfrm>
            <a:prstGeom prst="rect">
              <a:avLst/>
            </a:prstGeom>
          </p:spPr>
        </p:pic>
      </p:grpSp>
      <p:grpSp>
        <p:nvGrpSpPr>
          <p:cNvPr id="23" name="그룹 10">
            <a:extLst>
              <a:ext uri="{FF2B5EF4-FFF2-40B4-BE49-F238E27FC236}">
                <a16:creationId xmlns="" xmlns:a16="http://schemas.microsoft.com/office/drawing/2014/main" id="{F5AFEFA5-B910-A215-3C85-8CB15A2141ED}"/>
              </a:ext>
            </a:extLst>
          </p:cNvPr>
          <p:cNvGrpSpPr/>
          <p:nvPr/>
        </p:nvGrpSpPr>
        <p:grpSpPr>
          <a:xfrm>
            <a:off x="6000728" y="2786046"/>
            <a:ext cx="2343150" cy="2289567"/>
            <a:chOff x="11352633" y="2483861"/>
            <a:chExt cx="2343150" cy="2289567"/>
          </a:xfrm>
        </p:grpSpPr>
        <p:pic>
          <p:nvPicPr>
            <p:cNvPr id="24" name="그림 23" descr="텍스트, 스크린샷, 폰트이(가) 표시된 사진&#10;&#10;자동 생성된 설명">
              <a:extLst>
                <a:ext uri="{FF2B5EF4-FFF2-40B4-BE49-F238E27FC236}">
                  <a16:creationId xmlns="" xmlns:a16="http://schemas.microsoft.com/office/drawing/2014/main" id="{C79D26FB-B3C8-6FEA-CE3F-E4064B4D2D3E}"/>
                </a:ext>
              </a:extLst>
            </p:cNvPr>
            <p:cNvPicPr>
              <a:picLocks noChangeAspect="1"/>
            </p:cNvPicPr>
            <p:nvPr/>
          </p:nvPicPr>
          <p:blipFill>
            <a:blip r:embed="rId6">
              <a:extLst>
                <a:ext uri="{28A0092B-C50C-407E-A947-70E740481C1C}">
                  <a14:useLocalDpi xmlns="" xmlns:a14="http://schemas.microsoft.com/office/drawing/2010/main" val="0"/>
                </a:ext>
              </a:extLst>
            </a:blip>
            <a:stretch>
              <a:fillRect/>
            </a:stretch>
          </p:blipFill>
          <p:spPr>
            <a:xfrm>
              <a:off x="11352633" y="2483861"/>
              <a:ext cx="2028825" cy="2019300"/>
            </a:xfrm>
            <a:prstGeom prst="rect">
              <a:avLst/>
            </a:prstGeom>
          </p:spPr>
        </p:pic>
        <p:pic>
          <p:nvPicPr>
            <p:cNvPr id="25" name="그림 24">
              <a:extLst>
                <a:ext uri="{FF2B5EF4-FFF2-40B4-BE49-F238E27FC236}">
                  <a16:creationId xmlns="" xmlns:a16="http://schemas.microsoft.com/office/drawing/2014/main" id="{7F5FEF6E-7BA4-0A07-43D8-B42A7E380148}"/>
                </a:ext>
              </a:extLst>
            </p:cNvPr>
            <p:cNvPicPr>
              <a:picLocks noChangeAspect="1"/>
            </p:cNvPicPr>
            <p:nvPr/>
          </p:nvPicPr>
          <p:blipFill>
            <a:blip r:embed="rId7">
              <a:extLst>
                <a:ext uri="{28A0092B-C50C-407E-A947-70E740481C1C}">
                  <a14:useLocalDpi xmlns="" xmlns:a14="http://schemas.microsoft.com/office/drawing/2010/main" val="0"/>
                </a:ext>
              </a:extLst>
            </a:blip>
            <a:stretch>
              <a:fillRect/>
            </a:stretch>
          </p:blipFill>
          <p:spPr>
            <a:xfrm>
              <a:off x="11352633" y="4506728"/>
              <a:ext cx="2343150" cy="266700"/>
            </a:xfrm>
            <a:prstGeom prst="rect">
              <a:avLst/>
            </a:prstGeom>
          </p:spPr>
        </p:pic>
      </p:grpSp>
      <p:sp>
        <p:nvSpPr>
          <p:cNvPr id="26" name="TextBox 25">
            <a:extLst>
              <a:ext uri="{FF2B5EF4-FFF2-40B4-BE49-F238E27FC236}">
                <a16:creationId xmlns="" xmlns:a16="http://schemas.microsoft.com/office/drawing/2014/main" id="{D0C24176-F7B1-0D9E-F262-E7276A2B1957}"/>
              </a:ext>
            </a:extLst>
          </p:cNvPr>
          <p:cNvSpPr txBox="1"/>
          <p:nvPr/>
        </p:nvSpPr>
        <p:spPr>
          <a:xfrm>
            <a:off x="6000728" y="2214542"/>
            <a:ext cx="1643074" cy="400110"/>
          </a:xfrm>
          <a:prstGeom prst="rect">
            <a:avLst/>
          </a:prstGeom>
          <a:noFill/>
        </p:spPr>
        <p:txBody>
          <a:bodyPr wrap="square" rtlCol="0">
            <a:spAutoFit/>
          </a:bodyPr>
          <a:lstStyle/>
          <a:p>
            <a:r>
              <a:rPr lang="ko-KR" altLang="en-US" sz="2000" b="1" dirty="0">
                <a:latin typeface="넥슨Lv1고딕 OTF" pitchFamily="50" charset="-127"/>
                <a:ea typeface="넥슨Lv1고딕 OTF" pitchFamily="50" charset="-127"/>
              </a:rPr>
              <a:t>서브 데이터</a:t>
            </a:r>
          </a:p>
        </p:txBody>
      </p:sp>
      <p:sp>
        <p:nvSpPr>
          <p:cNvPr id="27" name="TextBox 26">
            <a:extLst>
              <a:ext uri="{FF2B5EF4-FFF2-40B4-BE49-F238E27FC236}">
                <a16:creationId xmlns="" xmlns:a16="http://schemas.microsoft.com/office/drawing/2014/main" id="{DEB001A3-344B-54CC-FE50-46FE7B1F7B4B}"/>
              </a:ext>
            </a:extLst>
          </p:cNvPr>
          <p:cNvSpPr txBox="1"/>
          <p:nvPr/>
        </p:nvSpPr>
        <p:spPr>
          <a:xfrm>
            <a:off x="4143340" y="2214542"/>
            <a:ext cx="1643074" cy="400110"/>
          </a:xfrm>
          <a:prstGeom prst="rect">
            <a:avLst/>
          </a:prstGeom>
          <a:noFill/>
        </p:spPr>
        <p:txBody>
          <a:bodyPr wrap="square" rtlCol="0">
            <a:spAutoFit/>
          </a:bodyPr>
          <a:lstStyle/>
          <a:p>
            <a:r>
              <a:rPr lang="ko-KR" altLang="en-US" sz="2000" b="1" dirty="0">
                <a:latin typeface="넥슨Lv1고딕 OTF" pitchFamily="50" charset="-127"/>
                <a:ea typeface="넥슨Lv1고딕 OTF" pitchFamily="50" charset="-127"/>
              </a:rPr>
              <a:t>메인 데이터</a:t>
            </a:r>
          </a:p>
        </p:txBody>
      </p:sp>
      <p:sp>
        <p:nvSpPr>
          <p:cNvPr id="28" name="TextBox 27">
            <a:extLst>
              <a:ext uri="{FF2B5EF4-FFF2-40B4-BE49-F238E27FC236}">
                <a16:creationId xmlns="" xmlns:a16="http://schemas.microsoft.com/office/drawing/2014/main" id="{B080FAE7-DD93-F6D1-9EDA-9E9F6CA98F69}"/>
              </a:ext>
            </a:extLst>
          </p:cNvPr>
          <p:cNvSpPr txBox="1"/>
          <p:nvPr/>
        </p:nvSpPr>
        <p:spPr>
          <a:xfrm>
            <a:off x="9144000" y="2143104"/>
            <a:ext cx="7500990" cy="7263527"/>
          </a:xfrm>
          <a:prstGeom prst="rect">
            <a:avLst/>
          </a:prstGeom>
          <a:noFill/>
        </p:spPr>
        <p:txBody>
          <a:bodyPr wrap="square" rtlCol="0">
            <a:spAutoFit/>
          </a:bodyPr>
          <a:lstStyle/>
          <a:p>
            <a:pPr marL="342900" indent="-342900">
              <a:buAutoNum type="arabicPeriod"/>
            </a:pPr>
            <a:r>
              <a:rPr lang="ko-KR" altLang="en-US" sz="2400" b="1" dirty="0">
                <a:latin typeface="넥슨Lv1고딕 OTF" pitchFamily="50" charset="-127"/>
                <a:ea typeface="넥슨Lv1고딕 OTF" pitchFamily="50" charset="-127"/>
              </a:rPr>
              <a:t>이미지 라벨 파일 전처리</a:t>
            </a:r>
            <a:endParaRPr lang="en-US" altLang="ko-KR" sz="2400" b="1" dirty="0">
              <a:latin typeface="넥슨Lv1고딕 OTF" pitchFamily="50" charset="-127"/>
              <a:ea typeface="넥슨Lv1고딕 OTF" pitchFamily="50" charset="-127"/>
            </a:endParaRPr>
          </a:p>
          <a:p>
            <a:pPr marL="342900" indent="-342900"/>
            <a:r>
              <a:rPr lang="en-US" altLang="ko-KR" dirty="0">
                <a:latin typeface="넥슨Lv1고딕 OTF" pitchFamily="50" charset="-127"/>
                <a:ea typeface="넥슨Lv1고딕 OTF" pitchFamily="50" charset="-127"/>
              </a:rPr>
              <a:t>	</a:t>
            </a:r>
            <a:r>
              <a:rPr lang="en-US" altLang="ko-KR" dirty="0" err="1">
                <a:latin typeface="넥슨Lv1고딕 OTF" pitchFamily="50" charset="-127"/>
                <a:ea typeface="넥슨Lv1고딕 OTF" pitchFamily="50" charset="-127"/>
              </a:rPr>
              <a:t>json</a:t>
            </a:r>
            <a:r>
              <a:rPr lang="en-US" altLang="ko-KR" dirty="0">
                <a:latin typeface="넥슨Lv1고딕 OTF" pitchFamily="50" charset="-127"/>
                <a:ea typeface="넥슨Lv1고딕 OTF" pitchFamily="50" charset="-127"/>
              </a:rPr>
              <a:t> </a:t>
            </a:r>
            <a:r>
              <a:rPr lang="ko-KR" altLang="en-US" dirty="0">
                <a:latin typeface="넥슨Lv1고딕 OTF" pitchFamily="50" charset="-127"/>
                <a:ea typeface="넥슨Lv1고딕 OTF" pitchFamily="50" charset="-127"/>
              </a:rPr>
              <a:t>→ </a:t>
            </a:r>
            <a:r>
              <a:rPr lang="en-US" altLang="ko-KR" dirty="0">
                <a:latin typeface="넥슨Lv1고딕 OTF" pitchFamily="50" charset="-127"/>
                <a:ea typeface="넥슨Lv1고딕 OTF" pitchFamily="50" charset="-127"/>
              </a:rPr>
              <a:t>txt</a:t>
            </a:r>
          </a:p>
          <a:p>
            <a:pPr marL="342900" indent="-342900"/>
            <a:r>
              <a:rPr lang="en-US" altLang="ko-KR" dirty="0">
                <a:latin typeface="넥슨Lv1고딕 OTF" pitchFamily="50" charset="-127"/>
                <a:ea typeface="넥슨Lv1고딕 OTF" pitchFamily="50" charset="-127"/>
              </a:rPr>
              <a:t>	</a:t>
            </a:r>
            <a:r>
              <a:rPr lang="ko-KR" altLang="en-US" dirty="0">
                <a:latin typeface="넥슨Lv1고딕 OTF" pitchFamily="50" charset="-127"/>
                <a:ea typeface="넥슨Lv1고딕 OTF" pitchFamily="50" charset="-127"/>
              </a:rPr>
              <a:t>각 객체에 대한 </a:t>
            </a:r>
            <a:r>
              <a:rPr lang="ko-KR" altLang="en-US" dirty="0" err="1">
                <a:latin typeface="넥슨Lv1고딕 OTF" pitchFamily="50" charset="-127"/>
                <a:ea typeface="넥슨Lv1고딕 OTF" pitchFamily="50" charset="-127"/>
              </a:rPr>
              <a:t>폴리곤</a:t>
            </a:r>
            <a:r>
              <a:rPr lang="ko-KR" altLang="en-US" dirty="0">
                <a:latin typeface="넥슨Lv1고딕 OTF" pitchFamily="50" charset="-127"/>
                <a:ea typeface="넥슨Lv1고딕 OTF" pitchFamily="50" charset="-127"/>
              </a:rPr>
              <a:t> 좌표는 각각의 </a:t>
            </a:r>
            <a:r>
              <a:rPr lang="en-US" altLang="ko-KR" dirty="0">
                <a:latin typeface="넥슨Lv1고딕 OTF" pitchFamily="50" charset="-127"/>
                <a:ea typeface="넥슨Lv1고딕 OTF" pitchFamily="50" charset="-127"/>
              </a:rPr>
              <a:t>shape </a:t>
            </a:r>
            <a:r>
              <a:rPr lang="ko-KR" altLang="en-US" dirty="0">
                <a:latin typeface="넥슨Lv1고딕 OTF" pitchFamily="50" charset="-127"/>
                <a:ea typeface="넥슨Lv1고딕 OTF" pitchFamily="50" charset="-127"/>
              </a:rPr>
              <a:t>값에 저장</a:t>
            </a:r>
            <a:endParaRPr lang="en-US" altLang="ko-KR"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sz="2000" dirty="0">
              <a:latin typeface="넥슨Lv1고딕 OTF" pitchFamily="50" charset="-127"/>
              <a:ea typeface="넥슨Lv1고딕 OTF" pitchFamily="50" charset="-127"/>
            </a:endParaRPr>
          </a:p>
          <a:p>
            <a:pPr marL="342900" indent="-342900"/>
            <a:endParaRPr lang="en-US" altLang="ko-KR" dirty="0">
              <a:latin typeface="넥슨Lv1고딕 OTF" pitchFamily="50" charset="-127"/>
              <a:ea typeface="넥슨Lv1고딕 OTF" pitchFamily="50" charset="-127"/>
            </a:endParaRPr>
          </a:p>
          <a:p>
            <a:pPr marL="342900" indent="-342900"/>
            <a:r>
              <a:rPr lang="en-US" altLang="ko-KR" sz="2400" b="1" dirty="0">
                <a:latin typeface="넥슨Lv1고딕 OTF" pitchFamily="50" charset="-127"/>
                <a:ea typeface="넥슨Lv1고딕 OTF" pitchFamily="50" charset="-127"/>
              </a:rPr>
              <a:t>2. </a:t>
            </a:r>
            <a:r>
              <a:rPr lang="ko-KR" altLang="en-US" sz="2400" b="1" dirty="0">
                <a:latin typeface="넥슨Lv1고딕 OTF" pitchFamily="50" charset="-127"/>
                <a:ea typeface="넥슨Lv1고딕 OTF" pitchFamily="50" charset="-127"/>
              </a:rPr>
              <a:t>이미지 </a:t>
            </a:r>
            <a:r>
              <a:rPr lang="ko-KR" altLang="en-US" sz="2400" b="1" dirty="0" err="1">
                <a:latin typeface="넥슨Lv1고딕 OTF" pitchFamily="50" charset="-127"/>
                <a:ea typeface="넥슨Lv1고딕 OTF" pitchFamily="50" charset="-127"/>
              </a:rPr>
              <a:t>라벨링</a:t>
            </a:r>
            <a:r>
              <a:rPr lang="ko-KR" altLang="en-US" sz="2400" b="1" dirty="0">
                <a:latin typeface="넥슨Lv1고딕 OTF" pitchFamily="50" charset="-127"/>
                <a:ea typeface="넥슨Lv1고딕 OTF" pitchFamily="50" charset="-127"/>
              </a:rPr>
              <a:t> 재처리</a:t>
            </a:r>
            <a:endParaRPr lang="en-US" altLang="ko-KR" sz="2400" b="1" dirty="0">
              <a:latin typeface="넥슨Lv1고딕 OTF" pitchFamily="50" charset="-127"/>
              <a:ea typeface="넥슨Lv1고딕 OTF" pitchFamily="50" charset="-127"/>
            </a:endParaRPr>
          </a:p>
          <a:p>
            <a:pPr marL="342900" indent="-342900"/>
            <a:r>
              <a:rPr lang="en-US" altLang="ko-KR" sz="2400" b="1" dirty="0">
                <a:latin typeface="넥슨Lv1고딕 OTF" pitchFamily="50" charset="-127"/>
                <a:ea typeface="넥슨Lv1고딕 OTF" pitchFamily="50" charset="-127"/>
              </a:rPr>
              <a:t>	</a:t>
            </a:r>
            <a:r>
              <a:rPr lang="ko-KR" altLang="en-US" dirty="0">
                <a:latin typeface="넥슨Lv1고딕 OTF" pitchFamily="50" charset="-127"/>
                <a:ea typeface="넥슨Lv1고딕 OTF" pitchFamily="50" charset="-127"/>
              </a:rPr>
              <a:t>열매 폴더에서 익은 열매 분리</a:t>
            </a:r>
            <a:endParaRPr lang="en-US" altLang="ko-KR" dirty="0">
              <a:latin typeface="넥슨Lv1고딕 OTF" pitchFamily="50" charset="-127"/>
              <a:ea typeface="넥슨Lv1고딕 OTF" pitchFamily="50" charset="-127"/>
            </a:endParaRPr>
          </a:p>
          <a:p>
            <a:pPr marL="342900" indent="-342900"/>
            <a:r>
              <a:rPr lang="en-US" altLang="ko-KR" dirty="0">
                <a:latin typeface="넥슨Lv1고딕 OTF" pitchFamily="50" charset="-127"/>
                <a:ea typeface="넥슨Lv1고딕 OTF" pitchFamily="50" charset="-127"/>
              </a:rPr>
              <a:t>	</a:t>
            </a:r>
            <a:r>
              <a:rPr lang="ko-KR" altLang="en-US" dirty="0">
                <a:latin typeface="넥슨Lv1고딕 OTF" pitchFamily="50" charset="-127"/>
                <a:ea typeface="넥슨Lv1고딕 OTF" pitchFamily="50" charset="-127"/>
              </a:rPr>
              <a:t>꽃 폴더에서 </a:t>
            </a:r>
            <a:r>
              <a:rPr lang="ko-KR" altLang="en-US" dirty="0" err="1">
                <a:latin typeface="넥슨Lv1고딕 OTF" pitchFamily="50" charset="-127"/>
                <a:ea typeface="넥슨Lv1고딕 OTF" pitchFamily="50" charset="-127"/>
              </a:rPr>
              <a:t>만개꽃</a:t>
            </a:r>
            <a:r>
              <a:rPr lang="ko-KR" altLang="en-US" dirty="0">
                <a:latin typeface="넥슨Lv1고딕 OTF" pitchFamily="50" charset="-127"/>
                <a:ea typeface="넥슨Lv1고딕 OTF" pitchFamily="50" charset="-127"/>
              </a:rPr>
              <a:t> 분리</a:t>
            </a:r>
            <a:endParaRPr lang="en-US" altLang="ko-KR" dirty="0">
              <a:latin typeface="넥슨Lv1고딕 OTF" pitchFamily="50" charset="-127"/>
              <a:ea typeface="넥슨Lv1고딕 OTF" pitchFamily="50" charset="-127"/>
            </a:endParaRPr>
          </a:p>
          <a:p>
            <a:pPr marL="342900" indent="-342900"/>
            <a:endParaRPr lang="en-US" altLang="ko-KR" sz="2400" b="1" dirty="0">
              <a:latin typeface="넥슨Lv1고딕 OTF" pitchFamily="50" charset="-127"/>
              <a:ea typeface="넥슨Lv1고딕 OTF" pitchFamily="50" charset="-127"/>
            </a:endParaRPr>
          </a:p>
          <a:p>
            <a:pPr marL="342900" indent="-342900"/>
            <a:r>
              <a:rPr lang="en-US" altLang="ko-KR" sz="2400" b="1" dirty="0">
                <a:latin typeface="넥슨Lv1고딕 OTF" pitchFamily="50" charset="-127"/>
                <a:ea typeface="넥슨Lv1고딕 OTF" pitchFamily="50" charset="-127"/>
              </a:rPr>
              <a:t>3. </a:t>
            </a:r>
            <a:r>
              <a:rPr lang="ko-KR" altLang="en-US" sz="2400" b="1" dirty="0">
                <a:latin typeface="넥슨Lv1고딕 OTF" pitchFamily="50" charset="-127"/>
                <a:ea typeface="넥슨Lv1고딕 OTF" pitchFamily="50" charset="-127"/>
              </a:rPr>
              <a:t>추가 이미지 </a:t>
            </a:r>
            <a:r>
              <a:rPr lang="ko-KR" altLang="en-US" sz="2400" b="1" dirty="0" err="1">
                <a:latin typeface="넥슨Lv1고딕 OTF" pitchFamily="50" charset="-127"/>
                <a:ea typeface="넥슨Lv1고딕 OTF" pitchFamily="50" charset="-127"/>
              </a:rPr>
              <a:t>라벨링</a:t>
            </a:r>
            <a:endParaRPr lang="en-US" altLang="ko-KR" sz="2400" b="1" dirty="0">
              <a:latin typeface="넥슨Lv1고딕 OTF" pitchFamily="50" charset="-127"/>
              <a:ea typeface="넥슨Lv1고딕 OTF" pitchFamily="50" charset="-127"/>
            </a:endParaRPr>
          </a:p>
          <a:p>
            <a:pPr marL="342900" indent="-342900"/>
            <a:r>
              <a:rPr lang="en-US" altLang="ko-KR" b="1" dirty="0">
                <a:latin typeface="넥슨Lv1고딕 OTF" pitchFamily="50" charset="-127"/>
                <a:ea typeface="넥슨Lv1고딕 OTF" pitchFamily="50" charset="-127"/>
              </a:rPr>
              <a:t>	</a:t>
            </a:r>
            <a:r>
              <a:rPr lang="ko-KR" altLang="en-US" dirty="0">
                <a:latin typeface="넥슨Lv1고딕 OTF" pitchFamily="50" charset="-127"/>
                <a:ea typeface="넥슨Lv1고딕 OTF" pitchFamily="50" charset="-127"/>
              </a:rPr>
              <a:t>부족한 익은 토마토 </a:t>
            </a:r>
            <a:r>
              <a:rPr lang="ko-KR" altLang="en-US" dirty="0" err="1">
                <a:latin typeface="넥슨Lv1고딕 OTF" pitchFamily="50" charset="-127"/>
                <a:ea typeface="넥슨Lv1고딕 OTF" pitchFamily="50" charset="-127"/>
              </a:rPr>
              <a:t>라벨수</a:t>
            </a:r>
            <a:r>
              <a:rPr lang="ko-KR" altLang="en-US" dirty="0">
                <a:latin typeface="넥슨Lv1고딕 OTF" pitchFamily="50" charset="-127"/>
                <a:ea typeface="넥슨Lv1고딕 OTF" pitchFamily="50" charset="-127"/>
              </a:rPr>
              <a:t> 늘리기</a:t>
            </a:r>
            <a:endParaRPr lang="en-US" altLang="ko-KR" dirty="0">
              <a:latin typeface="넥슨Lv1고딕 OTF" pitchFamily="50" charset="-127"/>
              <a:ea typeface="넥슨Lv1고딕 OTF" pitchFamily="50" charset="-127"/>
            </a:endParaRPr>
          </a:p>
          <a:p>
            <a:pPr marL="342900" indent="-342900"/>
            <a:endParaRPr lang="en-US" altLang="ko-KR" dirty="0">
              <a:latin typeface="넥슨Lv1고딕 OTF" pitchFamily="50" charset="-127"/>
              <a:ea typeface="넥슨Lv1고딕 OTF" pitchFamily="50" charset="-127"/>
            </a:endParaRPr>
          </a:p>
          <a:p>
            <a:pPr marL="342900" indent="-342900"/>
            <a:endParaRPr lang="en-US" altLang="ko-KR" dirty="0">
              <a:latin typeface="넥슨Lv1고딕 OTF" pitchFamily="50" charset="-127"/>
              <a:ea typeface="넥슨Lv1고딕 OTF" pitchFamily="50" charset="-127"/>
            </a:endParaRPr>
          </a:p>
        </p:txBody>
      </p:sp>
      <p:pic>
        <p:nvPicPr>
          <p:cNvPr id="29" name="그림 28" descr="텍스트, 스크린샷, 폰트, 번호이(가) 표시된 사진&#10;&#10;자동 생성된 설명">
            <a:extLst>
              <a:ext uri="{FF2B5EF4-FFF2-40B4-BE49-F238E27FC236}">
                <a16:creationId xmlns="" xmlns:a16="http://schemas.microsoft.com/office/drawing/2014/main" id="{4985268F-4D63-2A4B-7711-48C414C55E6B}"/>
              </a:ext>
            </a:extLst>
          </p:cNvPr>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a:off x="9144000" y="3214674"/>
            <a:ext cx="7535720" cy="3429024"/>
          </a:xfrm>
          <a:prstGeom prst="rect">
            <a:avLst/>
          </a:prstGeom>
        </p:spPr>
      </p:pic>
      <p:sp>
        <p:nvSpPr>
          <p:cNvPr id="30" name="모서리가 둥근 직사각형 24">
            <a:extLst>
              <a:ext uri="{FF2B5EF4-FFF2-40B4-BE49-F238E27FC236}">
                <a16:creationId xmlns="" xmlns:a16="http://schemas.microsoft.com/office/drawing/2014/main" id="{EB29321B-E289-BFB6-08E8-FBF3F5583433}"/>
              </a:ext>
            </a:extLst>
          </p:cNvPr>
          <p:cNvSpPr/>
          <p:nvPr/>
        </p:nvSpPr>
        <p:spPr>
          <a:xfrm>
            <a:off x="4071902" y="2643170"/>
            <a:ext cx="4429156" cy="6715172"/>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직사각형 19"/>
          <p:cNvSpPr/>
          <p:nvPr/>
        </p:nvSpPr>
        <p:spPr>
          <a:xfrm>
            <a:off x="4143340" y="6000756"/>
            <a:ext cx="1428760" cy="857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noFill/>
            </a:endParaRPr>
          </a:p>
        </p:txBody>
      </p:sp>
      <p:sp>
        <p:nvSpPr>
          <p:cNvPr id="21" name="직사각형 20"/>
          <p:cNvSpPr/>
          <p:nvPr/>
        </p:nvSpPr>
        <p:spPr>
          <a:xfrm>
            <a:off x="4143340" y="3929054"/>
            <a:ext cx="1428760" cy="857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noFill/>
            </a:endParaRPr>
          </a:p>
        </p:txBody>
      </p:sp>
    </p:spTree>
    <p:extLst>
      <p:ext uri="{BB962C8B-B14F-4D97-AF65-F5344CB8AC3E}">
        <p14:creationId xmlns="" xmlns:p14="http://schemas.microsoft.com/office/powerpoint/2010/main" val="37424202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YOLO </a:t>
            </a:r>
            <a:r>
              <a:rPr lang="ko-KR" altLang="en-US" sz="3000" dirty="0">
                <a:latin typeface="넥슨Lv1고딕 OTF Bold" pitchFamily="50" charset="-127"/>
                <a:ea typeface="넥슨Lv1고딕 OTF Bold" pitchFamily="50" charset="-127"/>
              </a:rPr>
              <a:t>스캔 중 </a:t>
            </a:r>
            <a:r>
              <a:rPr lang="en-US" altLang="ko-KR" sz="3000" dirty="0">
                <a:latin typeface="넥슨Lv1고딕 OTF Bold" pitchFamily="50" charset="-127"/>
                <a:ea typeface="넥슨Lv1고딕 OTF Bold" pitchFamily="50" charset="-127"/>
              </a:rPr>
              <a:t>corrupt </a:t>
            </a:r>
            <a:r>
              <a:rPr lang="ko-KR" altLang="en-US" sz="3000" dirty="0">
                <a:latin typeface="넥슨Lv1고딕 OTF Bold" pitchFamily="50" charset="-127"/>
                <a:ea typeface="넥슨Lv1고딕 OTF Bold" pitchFamily="50" charset="-127"/>
              </a:rPr>
              <a:t>발생</a:t>
            </a:r>
          </a:p>
        </p:txBody>
      </p:sp>
      <p:sp>
        <p:nvSpPr>
          <p:cNvPr id="3" name="모서리가 둥근 직사각형 24">
            <a:extLst>
              <a:ext uri="{FF2B5EF4-FFF2-40B4-BE49-F238E27FC236}">
                <a16:creationId xmlns="" xmlns:a16="http://schemas.microsoft.com/office/drawing/2014/main" id="{424F1DC7-1F2C-51F2-2093-7CBC592C91A5}"/>
              </a:ext>
            </a:extLst>
          </p:cNvPr>
          <p:cNvSpPr/>
          <p:nvPr/>
        </p:nvSpPr>
        <p:spPr>
          <a:xfrm>
            <a:off x="3527376" y="2292474"/>
            <a:ext cx="13177464" cy="702749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Picture 2">
            <a:extLst>
              <a:ext uri="{FF2B5EF4-FFF2-40B4-BE49-F238E27FC236}">
                <a16:creationId xmlns="" xmlns:a16="http://schemas.microsoft.com/office/drawing/2014/main" id="{BF088B4C-64CC-6886-7668-DEABBC56022D}"/>
              </a:ext>
            </a:extLst>
          </p:cNvPr>
          <p:cNvPicPr>
            <a:picLocks noChangeAspect="1" noChangeArrowheads="1"/>
          </p:cNvPicPr>
          <p:nvPr/>
        </p:nvPicPr>
        <p:blipFill rotWithShape="1">
          <a:blip r:embed="rId2">
            <a:extLst>
              <a:ext uri="{28A0092B-C50C-407E-A947-70E740481C1C}">
                <a14:useLocalDpi xmlns="" xmlns:a14="http://schemas.microsoft.com/office/drawing/2010/main" val="0"/>
              </a:ext>
            </a:extLst>
          </a:blip>
          <a:srcRect l="50357" t="45" r="180" b="69031"/>
          <a:stretch/>
        </p:blipFill>
        <p:spPr bwMode="auto">
          <a:xfrm>
            <a:off x="10584160" y="4104482"/>
            <a:ext cx="5728964" cy="3396662"/>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그림 7">
            <a:extLst>
              <a:ext uri="{FF2B5EF4-FFF2-40B4-BE49-F238E27FC236}">
                <a16:creationId xmlns="" xmlns:a16="http://schemas.microsoft.com/office/drawing/2014/main" id="{FCFEDEC1-4592-DDB9-A81E-B70B65C14CE2}"/>
              </a:ext>
            </a:extLst>
          </p:cNvPr>
          <p:cNvPicPr>
            <a:picLocks noChangeAspect="1"/>
          </p:cNvPicPr>
          <p:nvPr/>
        </p:nvPicPr>
        <p:blipFill>
          <a:blip r:embed="rId3"/>
          <a:stretch>
            <a:fillRect/>
          </a:stretch>
        </p:blipFill>
        <p:spPr>
          <a:xfrm>
            <a:off x="3938716" y="2479204"/>
            <a:ext cx="6429420" cy="6647219"/>
          </a:xfrm>
          <a:prstGeom prst="rect">
            <a:avLst/>
          </a:prstGeom>
        </p:spPr>
      </p:pic>
      <p:sp>
        <p:nvSpPr>
          <p:cNvPr id="9" name="직사각형 8">
            <a:extLst>
              <a:ext uri="{FF2B5EF4-FFF2-40B4-BE49-F238E27FC236}">
                <a16:creationId xmlns="" xmlns:a16="http://schemas.microsoft.com/office/drawing/2014/main" id="{8566BCF5-091A-D2D7-5878-21740CB3032F}"/>
              </a:ext>
            </a:extLst>
          </p:cNvPr>
          <p:cNvSpPr/>
          <p:nvPr/>
        </p:nvSpPr>
        <p:spPr>
          <a:xfrm>
            <a:off x="3998184" y="3335282"/>
            <a:ext cx="5500726" cy="101613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3">
            <a:extLst>
              <a:ext uri="{FF2B5EF4-FFF2-40B4-BE49-F238E27FC236}">
                <a16:creationId xmlns="" xmlns:a16="http://schemas.microsoft.com/office/drawing/2014/main" id="{564E16E9-C470-E341-BB65-F4A7A34F0E69}"/>
              </a:ext>
            </a:extLst>
          </p:cNvPr>
          <p:cNvSpPr/>
          <p:nvPr/>
        </p:nvSpPr>
        <p:spPr>
          <a:xfrm>
            <a:off x="11952312" y="6587907"/>
            <a:ext cx="864096" cy="85984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 xmlns:p14="http://schemas.microsoft.com/office/powerpoint/2010/main" val="15553416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이미지 </a:t>
            </a:r>
            <a:r>
              <a:rPr lang="ko-KR" altLang="en-US" sz="3000" dirty="0" err="1">
                <a:latin typeface="넥슨Lv1고딕 OTF Bold" pitchFamily="50" charset="-127"/>
                <a:ea typeface="넥슨Lv1고딕 OTF Bold" pitchFamily="50" charset="-127"/>
              </a:rPr>
              <a:t>라벨링</a:t>
            </a:r>
            <a:r>
              <a:rPr lang="ko-KR" altLang="en-US" sz="3000" dirty="0">
                <a:latin typeface="넥슨Lv1고딕 OTF Bold" pitchFamily="50" charset="-127"/>
                <a:ea typeface="넥슨Lv1고딕 OTF Bold" pitchFamily="50" charset="-127"/>
              </a:rPr>
              <a:t> 재처리</a:t>
            </a:r>
          </a:p>
        </p:txBody>
      </p:sp>
      <p:sp>
        <p:nvSpPr>
          <p:cNvPr id="3" name="모서리가 둥근 직사각형 24">
            <a:extLst>
              <a:ext uri="{FF2B5EF4-FFF2-40B4-BE49-F238E27FC236}">
                <a16:creationId xmlns="" xmlns:a16="http://schemas.microsoft.com/office/drawing/2014/main" id="{424F1DC7-1F2C-51F2-2093-7CBC592C91A5}"/>
              </a:ext>
            </a:extLst>
          </p:cNvPr>
          <p:cNvSpPr/>
          <p:nvPr/>
        </p:nvSpPr>
        <p:spPr>
          <a:xfrm>
            <a:off x="3527376" y="2551212"/>
            <a:ext cx="13177464" cy="604867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 xmlns:a16="http://schemas.microsoft.com/office/drawing/2014/main" id="{2AF7F632-05AC-5077-E575-75C926E3DF3E}"/>
              </a:ext>
            </a:extLst>
          </p:cNvPr>
          <p:cNvSpPr txBox="1"/>
          <p:nvPr/>
        </p:nvSpPr>
        <p:spPr>
          <a:xfrm>
            <a:off x="4103440" y="2665611"/>
            <a:ext cx="8763000" cy="461665"/>
          </a:xfrm>
          <a:prstGeom prst="rect">
            <a:avLst/>
          </a:prstGeom>
          <a:noFill/>
        </p:spPr>
        <p:txBody>
          <a:bodyPr wrap="square" rtlCol="0">
            <a:spAutoFit/>
          </a:bodyPr>
          <a:lstStyle/>
          <a:p>
            <a:pPr marL="285750" indent="-285750"/>
            <a:r>
              <a:rPr lang="ko-KR" altLang="en-US" sz="2400" b="1" dirty="0">
                <a:latin typeface="넥슨Lv1고딕 OTF Bold" panose="00000800000000000000" pitchFamily="50" charset="-128"/>
                <a:ea typeface="넥슨Lv1고딕 OTF Bold" panose="00000800000000000000" pitchFamily="50" charset="-128"/>
              </a:rPr>
              <a:t>꽃 분류 성능 문제 발생  </a:t>
            </a:r>
          </a:p>
        </p:txBody>
      </p:sp>
      <p:grpSp>
        <p:nvGrpSpPr>
          <p:cNvPr id="6" name="그룹 13">
            <a:extLst>
              <a:ext uri="{FF2B5EF4-FFF2-40B4-BE49-F238E27FC236}">
                <a16:creationId xmlns="" xmlns:a16="http://schemas.microsoft.com/office/drawing/2014/main" id="{66B0875B-1893-AC70-1CE9-9C0FD258ECAA}"/>
              </a:ext>
            </a:extLst>
          </p:cNvPr>
          <p:cNvGrpSpPr>
            <a:grpSpLocks noChangeAspect="1"/>
          </p:cNvGrpSpPr>
          <p:nvPr/>
        </p:nvGrpSpPr>
        <p:grpSpPr>
          <a:xfrm>
            <a:off x="3815408" y="3847836"/>
            <a:ext cx="12542943" cy="4320000"/>
            <a:chOff x="4714844" y="3286112"/>
            <a:chExt cx="10163447" cy="3500462"/>
          </a:xfrm>
        </p:grpSpPr>
        <p:pic>
          <p:nvPicPr>
            <p:cNvPr id="10" name="그림 9" descr="텍스트, 폰트, 스크린샷, 번호이(가) 표시된 사진&#10;&#10;자동 생성된 설명">
              <a:extLst>
                <a:ext uri="{FF2B5EF4-FFF2-40B4-BE49-F238E27FC236}">
                  <a16:creationId xmlns="" xmlns:a16="http://schemas.microsoft.com/office/drawing/2014/main" id="{E75F727E-C25A-62FB-C267-4F9719FACA2D}"/>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714844" y="3286112"/>
              <a:ext cx="10163447" cy="3500462"/>
            </a:xfrm>
            <a:prstGeom prst="rect">
              <a:avLst/>
            </a:prstGeom>
          </p:spPr>
        </p:pic>
        <p:sp>
          <p:nvSpPr>
            <p:cNvPr id="11" name="직사각형 10">
              <a:extLst>
                <a:ext uri="{FF2B5EF4-FFF2-40B4-BE49-F238E27FC236}">
                  <a16:creationId xmlns="" xmlns:a16="http://schemas.microsoft.com/office/drawing/2014/main" id="{3FF25CC1-0E2D-B9E8-45E4-CCFBC29306EB}"/>
                </a:ext>
              </a:extLst>
            </p:cNvPr>
            <p:cNvSpPr/>
            <p:nvPr/>
          </p:nvSpPr>
          <p:spPr>
            <a:xfrm>
              <a:off x="5572100" y="5036343"/>
              <a:ext cx="9286940" cy="67866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 xmlns:p14="http://schemas.microsoft.com/office/powerpoint/2010/main" val="2149972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꽃 폴더에서 </a:t>
            </a:r>
            <a:r>
              <a:rPr lang="ko-KR" altLang="en-US" sz="3000" dirty="0" err="1">
                <a:latin typeface="넥슨Lv1고딕 OTF Bold" pitchFamily="50" charset="-127"/>
                <a:ea typeface="넥슨Lv1고딕 OTF Bold" pitchFamily="50" charset="-127"/>
              </a:rPr>
              <a:t>만개꽃</a:t>
            </a:r>
            <a:r>
              <a:rPr lang="ko-KR" altLang="en-US" sz="3000" dirty="0">
                <a:latin typeface="넥슨Lv1고딕 OTF Bold" pitchFamily="50" charset="-127"/>
                <a:ea typeface="넥슨Lv1고딕 OTF Bold" pitchFamily="50" charset="-127"/>
              </a:rPr>
              <a:t> 분리</a:t>
            </a:r>
          </a:p>
        </p:txBody>
      </p:sp>
      <p:sp>
        <p:nvSpPr>
          <p:cNvPr id="3" name="모서리가 둥근 직사각형 24">
            <a:extLst>
              <a:ext uri="{FF2B5EF4-FFF2-40B4-BE49-F238E27FC236}">
                <a16:creationId xmlns="" xmlns:a16="http://schemas.microsoft.com/office/drawing/2014/main" id="{424F1DC7-1F2C-51F2-2093-7CBC592C91A5}"/>
              </a:ext>
            </a:extLst>
          </p:cNvPr>
          <p:cNvSpPr/>
          <p:nvPr/>
        </p:nvSpPr>
        <p:spPr>
          <a:xfrm>
            <a:off x="3527376" y="2285980"/>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descr="텍스트, 스크린샷이(가) 표시된 사진&#10;&#10;자동 생성된 설명">
            <a:extLst>
              <a:ext uri="{FF2B5EF4-FFF2-40B4-BE49-F238E27FC236}">
                <a16:creationId xmlns="" xmlns:a16="http://schemas.microsoft.com/office/drawing/2014/main" id="{C65C21F1-59AF-057B-B5ED-3D0AA58660B9}"/>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143341" y="2655004"/>
            <a:ext cx="4303727" cy="6480000"/>
          </a:xfrm>
          <a:prstGeom prst="rect">
            <a:avLst/>
          </a:prstGeom>
        </p:spPr>
      </p:pic>
      <p:pic>
        <p:nvPicPr>
          <p:cNvPr id="12" name="그림 11" descr="스크린샷, 꽃, 식물, 야외이(가) 표시된 사진&#10;&#10;자동 생성된 설명">
            <a:extLst>
              <a:ext uri="{FF2B5EF4-FFF2-40B4-BE49-F238E27FC236}">
                <a16:creationId xmlns="" xmlns:a16="http://schemas.microsoft.com/office/drawing/2014/main" id="{057BEB82-2D16-6A4E-D492-3357393D9A4B}"/>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8927976" y="2461346"/>
            <a:ext cx="7105230" cy="6786610"/>
          </a:xfrm>
          <a:prstGeom prst="rect">
            <a:avLst/>
          </a:prstGeom>
        </p:spPr>
      </p:pic>
    </p:spTree>
    <p:extLst>
      <p:ext uri="{BB962C8B-B14F-4D97-AF65-F5344CB8AC3E}">
        <p14:creationId xmlns="" xmlns:p14="http://schemas.microsoft.com/office/powerpoint/2010/main" val="2330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최종 모델 결과</a:t>
            </a:r>
          </a:p>
        </p:txBody>
      </p:sp>
      <p:sp>
        <p:nvSpPr>
          <p:cNvPr id="3" name="모서리가 둥근 직사각형 24">
            <a:extLst>
              <a:ext uri="{FF2B5EF4-FFF2-40B4-BE49-F238E27FC236}">
                <a16:creationId xmlns="" xmlns:a16="http://schemas.microsoft.com/office/drawing/2014/main" id="{424F1DC7-1F2C-51F2-2093-7CBC592C91A5}"/>
              </a:ext>
            </a:extLst>
          </p:cNvPr>
          <p:cNvSpPr/>
          <p:nvPr/>
        </p:nvSpPr>
        <p:spPr>
          <a:xfrm>
            <a:off x="3527376" y="2285980"/>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descr="텍스트, 도표, 번호, 라인이(가) 표시된 사진&#10;&#10;자동 생성된 설명">
            <a:extLst>
              <a:ext uri="{FF2B5EF4-FFF2-40B4-BE49-F238E27FC236}">
                <a16:creationId xmlns="" xmlns:a16="http://schemas.microsoft.com/office/drawing/2014/main" id="{4A871BC5-5EF7-43B2-4468-04CCA232698A}"/>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212108" y="2859901"/>
            <a:ext cx="11808000" cy="5904000"/>
          </a:xfrm>
          <a:prstGeom prst="rect">
            <a:avLst/>
          </a:prstGeom>
        </p:spPr>
      </p:pic>
      <p:sp>
        <p:nvSpPr>
          <p:cNvPr id="7" name="TextBox 6">
            <a:extLst>
              <a:ext uri="{FF2B5EF4-FFF2-40B4-BE49-F238E27FC236}">
                <a16:creationId xmlns="" xmlns:a16="http://schemas.microsoft.com/office/drawing/2014/main" id="{85DBBEED-9FC1-07E1-DB02-71FCEA44A5E0}"/>
              </a:ext>
            </a:extLst>
          </p:cNvPr>
          <p:cNvSpPr txBox="1"/>
          <p:nvPr/>
        </p:nvSpPr>
        <p:spPr>
          <a:xfrm>
            <a:off x="3994764" y="2348836"/>
            <a:ext cx="4429156" cy="461665"/>
          </a:xfrm>
          <a:prstGeom prst="rect">
            <a:avLst/>
          </a:prstGeom>
          <a:noFill/>
        </p:spPr>
        <p:txBody>
          <a:bodyPr wrap="square" rtlCol="0">
            <a:spAutoFit/>
          </a:bodyPr>
          <a:lstStyle/>
          <a:p>
            <a:pPr marL="285750" indent="-285750"/>
            <a:r>
              <a:rPr lang="en-US" altLang="ko-KR" sz="2400" b="1" dirty="0" smtClean="0">
                <a:latin typeface="넥슨Lv1고딕 OTF Bold" panose="00000800000000000000" pitchFamily="50" charset="-128"/>
                <a:ea typeface="넥슨Lv1고딕 OTF Bold" panose="00000800000000000000" pitchFamily="50" charset="-128"/>
              </a:rPr>
              <a:t>yolov8l</a:t>
            </a:r>
            <a:endParaRPr lang="ko-KR" altLang="en-US" sz="2400" b="1" dirty="0">
              <a:latin typeface="넥슨Lv1고딕 OTF Bold" panose="00000800000000000000" pitchFamily="50" charset="-128"/>
              <a:ea typeface="넥슨Lv1고딕 OTF Bold" panose="00000800000000000000" pitchFamily="50" charset="-128"/>
            </a:endParaRPr>
          </a:p>
        </p:txBody>
      </p:sp>
    </p:spTree>
    <p:extLst>
      <p:ext uri="{BB962C8B-B14F-4D97-AF65-F5344CB8AC3E}">
        <p14:creationId xmlns="" xmlns:p14="http://schemas.microsoft.com/office/powerpoint/2010/main" val="128154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06.</a:t>
            </a:r>
          </a:p>
          <a:p>
            <a:r>
              <a:rPr lang="en-US" altLang="ko-KR" sz="4000" dirty="0">
                <a:solidFill>
                  <a:srgbClr val="000000"/>
                </a:solidFill>
                <a:latin typeface="넥슨Lv1고딕 OTF Bold" pitchFamily="50" charset="-127"/>
                <a:ea typeface="넥슨Lv1고딕 OTF Bold" pitchFamily="50" charset="-127"/>
              </a:rPr>
              <a:t>YOLO</a:t>
            </a:r>
          </a:p>
          <a:p>
            <a:r>
              <a:rPr lang="ko-KR" altLang="en-US" sz="4000" dirty="0">
                <a:solidFill>
                  <a:srgbClr val="000000"/>
                </a:solidFill>
                <a:latin typeface="넥슨Lv1고딕 OTF Bold" pitchFamily="50" charset="-127"/>
                <a:ea typeface="넥슨Lv1고딕 OTF Bold" pitchFamily="50" charset="-127"/>
              </a:rPr>
              <a:t>모델</a:t>
            </a: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a:solidFill>
                  <a:srgbClr val="000000"/>
                </a:solidFill>
                <a:latin typeface="넥슨Lv1고딕 OTF Bold" pitchFamily="50" charset="-127"/>
                <a:ea typeface="넥슨Lv1고딕 OTF Bold" pitchFamily="50" charset="-127"/>
              </a:rPr>
              <a:t>생육 단계 </a:t>
            </a:r>
            <a:endParaRPr lang="en-US" altLang="ko-KR" sz="2400" dirty="0">
              <a:solidFill>
                <a:srgbClr val="000000"/>
              </a:solidFill>
              <a:latin typeface="넥슨Lv1고딕 OTF Bold" pitchFamily="50" charset="-127"/>
              <a:ea typeface="넥슨Lv1고딕 OTF Bold" pitchFamily="50" charset="-127"/>
            </a:endParaRPr>
          </a:p>
          <a:p>
            <a:pPr algn="ctr"/>
            <a:r>
              <a:rPr lang="ko-KR" altLang="en-US" sz="2400" dirty="0">
                <a:solidFill>
                  <a:srgbClr val="000000"/>
                </a:solidFill>
                <a:latin typeface="넥슨Lv1고딕 OTF Bold" pitchFamily="50" charset="-127"/>
                <a:ea typeface="넥슨Lv1고딕 OTF Bold" pitchFamily="50" charset="-127"/>
              </a:rPr>
              <a:t>판단 모델</a:t>
            </a: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생육 단계 판단 모델 </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배포를 위한 경량화</a:t>
            </a:r>
          </a:p>
        </p:txBody>
      </p:sp>
      <p:sp>
        <p:nvSpPr>
          <p:cNvPr id="3" name="모서리가 둥근 직사각형 24">
            <a:extLst>
              <a:ext uri="{FF2B5EF4-FFF2-40B4-BE49-F238E27FC236}">
                <a16:creationId xmlns="" xmlns:a16="http://schemas.microsoft.com/office/drawing/2014/main" id="{424F1DC7-1F2C-51F2-2093-7CBC592C91A5}"/>
              </a:ext>
            </a:extLst>
          </p:cNvPr>
          <p:cNvSpPr/>
          <p:nvPr/>
        </p:nvSpPr>
        <p:spPr>
          <a:xfrm>
            <a:off x="3527376" y="2285980"/>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descr="텍스트, 도표, 평면도, 번호이(가) 표시된 사진&#10;&#10;자동 생성된 설명">
            <a:extLst>
              <a:ext uri="{FF2B5EF4-FFF2-40B4-BE49-F238E27FC236}">
                <a16:creationId xmlns="" xmlns:a16="http://schemas.microsoft.com/office/drawing/2014/main" id="{BB5AE2FF-F578-6FE3-BBCD-8FEC7926C6B3}"/>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4212108" y="2859901"/>
            <a:ext cx="11808000" cy="5904000"/>
          </a:xfrm>
          <a:prstGeom prst="rect">
            <a:avLst/>
          </a:prstGeom>
        </p:spPr>
      </p:pic>
      <p:sp>
        <p:nvSpPr>
          <p:cNvPr id="7" name="TextBox 6">
            <a:extLst>
              <a:ext uri="{FF2B5EF4-FFF2-40B4-BE49-F238E27FC236}">
                <a16:creationId xmlns="" xmlns:a16="http://schemas.microsoft.com/office/drawing/2014/main" id="{85DBBEED-9FC1-07E1-DB02-71FCEA44A5E0}"/>
              </a:ext>
            </a:extLst>
          </p:cNvPr>
          <p:cNvSpPr txBox="1"/>
          <p:nvPr/>
        </p:nvSpPr>
        <p:spPr>
          <a:xfrm>
            <a:off x="3994764" y="2348836"/>
            <a:ext cx="4429156" cy="461665"/>
          </a:xfrm>
          <a:prstGeom prst="rect">
            <a:avLst/>
          </a:prstGeom>
          <a:noFill/>
        </p:spPr>
        <p:txBody>
          <a:bodyPr wrap="square" rtlCol="0">
            <a:spAutoFit/>
          </a:bodyPr>
          <a:lstStyle/>
          <a:p>
            <a:pPr marL="285750" indent="-285750"/>
            <a:r>
              <a:rPr lang="en-US" altLang="ko-KR" sz="2400" b="1" dirty="0">
                <a:latin typeface="넥슨Lv1고딕 OTF Bold" panose="00000800000000000000" pitchFamily="50" charset="-128"/>
                <a:ea typeface="넥슨Lv1고딕 OTF Bold" panose="00000800000000000000" pitchFamily="50" charset="-128"/>
              </a:rPr>
              <a:t>yolov8l </a:t>
            </a:r>
            <a:r>
              <a:rPr lang="ko-KR" altLang="en-US" sz="2400" b="1" dirty="0">
                <a:latin typeface="넥슨Lv1고딕 OTF Bold" panose="00000800000000000000" pitchFamily="50" charset="-128"/>
                <a:ea typeface="넥슨Lv1고딕 OTF Bold" panose="00000800000000000000" pitchFamily="50" charset="-128"/>
              </a:rPr>
              <a:t>→</a:t>
            </a:r>
            <a:r>
              <a:rPr lang="en-US" altLang="ko-KR" sz="2400" b="1" dirty="0">
                <a:latin typeface="넥슨Lv1고딕 OTF Bold" panose="00000800000000000000" pitchFamily="50" charset="-128"/>
                <a:ea typeface="넥슨Lv1고딕 OTF Bold" panose="00000800000000000000" pitchFamily="50" charset="-128"/>
              </a:rPr>
              <a:t> yolov8n</a:t>
            </a:r>
            <a:endParaRPr lang="ko-KR" altLang="en-US" sz="2400" b="1" dirty="0">
              <a:latin typeface="넥슨Lv1고딕 OTF Bold" panose="00000800000000000000" pitchFamily="50" charset="-128"/>
              <a:ea typeface="넥슨Lv1고딕 OTF Bold" panose="00000800000000000000" pitchFamily="50" charset="-128"/>
            </a:endParaRPr>
          </a:p>
        </p:txBody>
      </p:sp>
    </p:spTree>
    <p:extLst>
      <p:ext uri="{BB962C8B-B14F-4D97-AF65-F5344CB8AC3E}">
        <p14:creationId xmlns="" xmlns:p14="http://schemas.microsoft.com/office/powerpoint/2010/main" val="1500750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9" name="TextBox 18">
            <a:extLst>
              <a:ext uri="{FF2B5EF4-FFF2-40B4-BE49-F238E27FC236}">
                <a16:creationId xmlns="" xmlns:a16="http://schemas.microsoft.com/office/drawing/2014/main" id="{764A165F-81DB-63D2-6442-8C70CBE940B8}"/>
              </a:ext>
            </a:extLst>
          </p:cNvPr>
          <p:cNvSpPr txBox="1"/>
          <p:nvPr/>
        </p:nvSpPr>
        <p:spPr>
          <a:xfrm>
            <a:off x="4038600" y="1149466"/>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대한민국 현재 </a:t>
            </a:r>
            <a:r>
              <a:rPr lang="en-US" altLang="ko-KR" sz="4000" dirty="0">
                <a:latin typeface="넥슨Lv1고딕 OTF Bold" pitchFamily="50" charset="-127"/>
                <a:ea typeface="넥슨Lv1고딕 OTF Bold" pitchFamily="50" charset="-127"/>
              </a:rPr>
              <a:t>&amp;</a:t>
            </a:r>
            <a:r>
              <a:rPr lang="ko-KR" altLang="en-US" sz="4000" dirty="0">
                <a:latin typeface="넥슨Lv1고딕 OTF Bold" pitchFamily="50" charset="-127"/>
                <a:ea typeface="넥슨Lv1고딕 OTF Bold" pitchFamily="50" charset="-127"/>
              </a:rPr>
              <a:t> 미래 평균연령 및 인구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인구 감소 및 고령화</a:t>
            </a:r>
          </a:p>
        </p:txBody>
      </p:sp>
      <p:pic>
        <p:nvPicPr>
          <p:cNvPr id="20" name="Picture 3" descr="C:\seokwonna\pythonwork\AI\FinalProject\ppt\2023년 인구피라미드.png">
            <a:extLst>
              <a:ext uri="{FF2B5EF4-FFF2-40B4-BE49-F238E27FC236}">
                <a16:creationId xmlns="" xmlns:a16="http://schemas.microsoft.com/office/drawing/2014/main" id="{D9ACDA69-E435-4C29-B1C4-526CC07E398F}"/>
              </a:ext>
            </a:extLst>
          </p:cNvPr>
          <p:cNvPicPr>
            <a:picLocks noChangeAspect="1" noChangeArrowheads="1"/>
          </p:cNvPicPr>
          <p:nvPr/>
        </p:nvPicPr>
        <p:blipFill>
          <a:blip r:embed="rId2"/>
          <a:srcRect/>
          <a:stretch>
            <a:fillRect/>
          </a:stretch>
        </p:blipFill>
        <p:spPr bwMode="auto">
          <a:xfrm>
            <a:off x="3456959" y="2632524"/>
            <a:ext cx="6266624" cy="5940000"/>
          </a:xfrm>
          <a:prstGeom prst="rect">
            <a:avLst/>
          </a:prstGeom>
          <a:noFill/>
        </p:spPr>
      </p:pic>
      <p:sp>
        <p:nvSpPr>
          <p:cNvPr id="21" name="TextBox 20">
            <a:extLst>
              <a:ext uri="{FF2B5EF4-FFF2-40B4-BE49-F238E27FC236}">
                <a16:creationId xmlns="" xmlns:a16="http://schemas.microsoft.com/office/drawing/2014/main" id="{EC02A72B-F24C-0F54-D517-9DE02BE0E82E}"/>
              </a:ext>
            </a:extLst>
          </p:cNvPr>
          <p:cNvSpPr txBox="1"/>
          <p:nvPr/>
        </p:nvSpPr>
        <p:spPr>
          <a:xfrm>
            <a:off x="5500662" y="8572524"/>
            <a:ext cx="3048000" cy="707886"/>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총 인구</a:t>
            </a:r>
            <a:r>
              <a:rPr lang="en-US" altLang="ko-KR" sz="2000" dirty="0">
                <a:latin typeface="넥슨Lv1고딕 OTF Bold" pitchFamily="50" charset="-127"/>
                <a:ea typeface="넥슨Lv1고딕 OTF Bold" pitchFamily="50" charset="-127"/>
              </a:rPr>
              <a:t> : </a:t>
            </a:r>
            <a:r>
              <a:rPr lang="ko-KR" altLang="en-US" sz="2000" dirty="0">
                <a:latin typeface="넥슨Lv1고딕 OTF Bold" pitchFamily="50" charset="-127"/>
                <a:ea typeface="넥슨Lv1고딕 OTF Bold" pitchFamily="50" charset="-127"/>
              </a:rPr>
              <a:t>약 </a:t>
            </a:r>
            <a:r>
              <a:rPr lang="en-US" altLang="ko-KR" sz="2000" dirty="0">
                <a:latin typeface="넥슨Lv1고딕 OTF Bold" pitchFamily="50" charset="-127"/>
                <a:ea typeface="넥슨Lv1고딕 OTF Bold" pitchFamily="50" charset="-127"/>
              </a:rPr>
              <a:t>5,140</a:t>
            </a:r>
            <a:r>
              <a:rPr lang="ko-KR" altLang="en-US" sz="2000" dirty="0">
                <a:latin typeface="넥슨Lv1고딕 OTF Bold" pitchFamily="50" charset="-127"/>
                <a:ea typeface="넥슨Lv1고딕 OTF Bold" pitchFamily="50" charset="-127"/>
              </a:rPr>
              <a:t>만 명</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평균연령 </a:t>
            </a:r>
            <a:r>
              <a:rPr lang="en-US" altLang="ko-KR" sz="2000" dirty="0">
                <a:latin typeface="넥슨Lv1고딕 OTF Bold" pitchFamily="50" charset="-127"/>
                <a:ea typeface="넥슨Lv1고딕 OTF Bold" pitchFamily="50" charset="-127"/>
              </a:rPr>
              <a:t>: 44.5 </a:t>
            </a:r>
            <a:r>
              <a:rPr lang="ko-KR" altLang="en-US" sz="2000" dirty="0">
                <a:latin typeface="넥슨Lv1고딕 OTF Bold" pitchFamily="50" charset="-127"/>
                <a:ea typeface="넥슨Lv1고딕 OTF Bold" pitchFamily="50" charset="-127"/>
              </a:rPr>
              <a:t>세</a:t>
            </a:r>
          </a:p>
        </p:txBody>
      </p:sp>
      <p:sp>
        <p:nvSpPr>
          <p:cNvPr id="22" name="TextBox 21">
            <a:extLst>
              <a:ext uri="{FF2B5EF4-FFF2-40B4-BE49-F238E27FC236}">
                <a16:creationId xmlns="" xmlns:a16="http://schemas.microsoft.com/office/drawing/2014/main" id="{853853BB-9E2C-A4A0-A184-30B31DB39DFE}"/>
              </a:ext>
            </a:extLst>
          </p:cNvPr>
          <p:cNvSpPr txBox="1"/>
          <p:nvPr/>
        </p:nvSpPr>
        <p:spPr>
          <a:xfrm>
            <a:off x="12858776" y="9644094"/>
            <a:ext cx="47244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통계지리정보 서비스</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통계청</a:t>
            </a:r>
          </a:p>
        </p:txBody>
      </p:sp>
      <p:pic>
        <p:nvPicPr>
          <p:cNvPr id="23" name="Picture 4" descr="C:\seokwonna\pythonwork\AI\FinalProject\ppt\2043년 인구피라미드.png">
            <a:extLst>
              <a:ext uri="{FF2B5EF4-FFF2-40B4-BE49-F238E27FC236}">
                <a16:creationId xmlns="" xmlns:a16="http://schemas.microsoft.com/office/drawing/2014/main" id="{523204CD-4F8B-7103-8CBD-70D9C1DB2E83}"/>
              </a:ext>
            </a:extLst>
          </p:cNvPr>
          <p:cNvPicPr>
            <a:picLocks noChangeAspect="1" noChangeArrowheads="1"/>
          </p:cNvPicPr>
          <p:nvPr/>
        </p:nvPicPr>
        <p:blipFill>
          <a:blip r:embed="rId3"/>
          <a:srcRect/>
          <a:stretch>
            <a:fillRect/>
          </a:stretch>
        </p:blipFill>
        <p:spPr bwMode="auto">
          <a:xfrm>
            <a:off x="10806994" y="2632524"/>
            <a:ext cx="6266624" cy="5940000"/>
          </a:xfrm>
          <a:prstGeom prst="rect">
            <a:avLst/>
          </a:prstGeom>
          <a:noFill/>
        </p:spPr>
      </p:pic>
      <p:sp>
        <p:nvSpPr>
          <p:cNvPr id="24" name="TextBox 23">
            <a:extLst>
              <a:ext uri="{FF2B5EF4-FFF2-40B4-BE49-F238E27FC236}">
                <a16:creationId xmlns="" xmlns:a16="http://schemas.microsoft.com/office/drawing/2014/main" id="{CCF414AA-03FB-6DFE-FB35-CA9F4DDE6F90}"/>
              </a:ext>
            </a:extLst>
          </p:cNvPr>
          <p:cNvSpPr txBox="1"/>
          <p:nvPr/>
        </p:nvSpPr>
        <p:spPr>
          <a:xfrm>
            <a:off x="12930214" y="8640573"/>
            <a:ext cx="3200400" cy="707886"/>
          </a:xfrm>
          <a:prstGeom prst="rect">
            <a:avLst/>
          </a:prstGeom>
          <a:noFill/>
        </p:spPr>
        <p:txBody>
          <a:bodyPr wrap="square" rtlCol="0">
            <a:spAutoFit/>
          </a:bodyPr>
          <a:lstStyle/>
          <a:p>
            <a:r>
              <a:rPr lang="ko-KR" altLang="en-US" sz="2000" dirty="0">
                <a:latin typeface="넥슨Lv1고딕 OTF Bold" pitchFamily="50" charset="-127"/>
                <a:ea typeface="넥슨Lv1고딕 OTF Bold" pitchFamily="50" charset="-127"/>
              </a:rPr>
              <a:t>총 인구</a:t>
            </a:r>
            <a:r>
              <a:rPr lang="en-US" altLang="ko-KR" sz="2000" dirty="0">
                <a:latin typeface="넥슨Lv1고딕 OTF Bold" pitchFamily="50" charset="-127"/>
                <a:ea typeface="넥슨Lv1고딕 OTF Bold" pitchFamily="50" charset="-127"/>
              </a:rPr>
              <a:t> : </a:t>
            </a:r>
            <a:r>
              <a:rPr lang="ko-KR" altLang="en-US" sz="2000" dirty="0">
                <a:latin typeface="넥슨Lv1고딕 OTF Bold" pitchFamily="50" charset="-127"/>
                <a:ea typeface="넥슨Lv1고딕 OTF Bold" pitchFamily="50" charset="-127"/>
              </a:rPr>
              <a:t>약 </a:t>
            </a:r>
            <a:r>
              <a:rPr lang="en-US" altLang="ko-KR" sz="2000" dirty="0">
                <a:latin typeface="넥슨Lv1고딕 OTF Bold" pitchFamily="50" charset="-127"/>
                <a:ea typeface="넥슨Lv1고딕 OTF Bold" pitchFamily="50" charset="-127"/>
              </a:rPr>
              <a:t>4,650</a:t>
            </a:r>
            <a:r>
              <a:rPr lang="ko-KR" altLang="en-US" sz="2000" dirty="0">
                <a:latin typeface="넥슨Lv1고딕 OTF Bold" pitchFamily="50" charset="-127"/>
                <a:ea typeface="넥슨Lv1고딕 OTF Bold" pitchFamily="50" charset="-127"/>
              </a:rPr>
              <a:t>만 명</a:t>
            </a:r>
            <a:endParaRPr lang="en-US" altLang="ko-KR" sz="2000" dirty="0">
              <a:latin typeface="넥슨Lv1고딕 OTF Bold" pitchFamily="50" charset="-127"/>
              <a:ea typeface="넥슨Lv1고딕 OTF Bold" pitchFamily="50" charset="-127"/>
            </a:endParaRPr>
          </a:p>
          <a:p>
            <a:r>
              <a:rPr lang="ko-KR" altLang="en-US" sz="2000" dirty="0">
                <a:latin typeface="넥슨Lv1고딕 OTF Bold" pitchFamily="50" charset="-127"/>
                <a:ea typeface="넥슨Lv1고딕 OTF Bold" pitchFamily="50" charset="-127"/>
              </a:rPr>
              <a:t>평균연령 </a:t>
            </a:r>
            <a:r>
              <a:rPr lang="en-US" altLang="ko-KR" sz="2000" dirty="0">
                <a:latin typeface="넥슨Lv1고딕 OTF Bold" pitchFamily="50" charset="-127"/>
                <a:ea typeface="넥슨Lv1고딕 OTF Bold" pitchFamily="50" charset="-127"/>
              </a:rPr>
              <a:t>: 53.8 </a:t>
            </a:r>
            <a:r>
              <a:rPr lang="ko-KR" altLang="en-US" sz="2000" dirty="0">
                <a:latin typeface="넥슨Lv1고딕 OTF Bold" pitchFamily="50" charset="-127"/>
                <a:ea typeface="넥슨Lv1고딕 OTF Bold" pitchFamily="50" charset="-127"/>
              </a:rPr>
              <a:t>세</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323439"/>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07.</a:t>
            </a:r>
            <a:endParaRPr lang="en-US" altLang="ko-KR" sz="4000" dirty="0">
              <a:solidFill>
                <a:srgbClr val="000000"/>
              </a:solidFill>
              <a:latin typeface="넥슨Lv1고딕 OTF Bold" pitchFamily="50" charset="-127"/>
              <a:ea typeface="넥슨Lv1고딕 OTF Bold" pitchFamily="50" charset="-127"/>
            </a:endParaRPr>
          </a:p>
          <a:p>
            <a:pPr algn="ctr"/>
            <a:r>
              <a:rPr lang="en-US" altLang="ko-KR" sz="4000" dirty="0" smtClean="0">
                <a:solidFill>
                  <a:srgbClr val="000000"/>
                </a:solidFill>
                <a:latin typeface="넥슨Lv1고딕 OTF Bold" pitchFamily="50" charset="-127"/>
                <a:ea typeface="넥슨Lv1고딕 OTF Bold" pitchFamily="50" charset="-127"/>
              </a:rPr>
              <a:t>WEB</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551212"/>
            <a:ext cx="2728364" cy="830997"/>
          </a:xfrm>
          <a:prstGeom prst="rect">
            <a:avLst/>
          </a:prstGeom>
          <a:noFill/>
        </p:spPr>
        <p:txBody>
          <a:bodyPr wrap="square" rtlCol="0">
            <a:spAutoFit/>
          </a:bodyPr>
          <a:lstStyle/>
          <a:p>
            <a:pPr algn="ctr"/>
            <a:r>
              <a:rPr lang="ko-KR" altLang="en-US" sz="2400" dirty="0" smtClean="0">
                <a:solidFill>
                  <a:srgbClr val="000000"/>
                </a:solidFill>
                <a:latin typeface="넥슨Lv1고딕 OTF Bold" pitchFamily="50" charset="-127"/>
                <a:ea typeface="넥슨Lv1고딕 OTF Bold" pitchFamily="50" charset="-127"/>
              </a:rPr>
              <a:t>웹사이트</a:t>
            </a:r>
          </a:p>
          <a:p>
            <a:pPr algn="ctr"/>
            <a:r>
              <a:rPr lang="ko-KR" altLang="en-US" sz="2400" dirty="0" err="1" smtClean="0">
                <a:solidFill>
                  <a:srgbClr val="000000"/>
                </a:solidFill>
                <a:latin typeface="넥슨Lv1고딕 OTF Bold" pitchFamily="50" charset="-127"/>
                <a:ea typeface="넥슨Lv1고딕 OTF Bold" pitchFamily="50" charset="-127"/>
              </a:rPr>
              <a:t>메인화면</a:t>
            </a:r>
            <a:endParaRPr lang="ko-KR" altLang="en-US" sz="2400" dirty="0" smtClean="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4000464" y="1220904"/>
            <a:ext cx="13106456" cy="707886"/>
          </a:xfrm>
          <a:prstGeom prst="rect">
            <a:avLst/>
          </a:prstGeom>
          <a:noFill/>
        </p:spPr>
        <p:txBody>
          <a:bodyPr wrap="square" rtlCol="0">
            <a:spAutoFit/>
          </a:bodyPr>
          <a:lstStyle/>
          <a:p>
            <a:r>
              <a:rPr lang="en-US" altLang="ko-KR" sz="4000" dirty="0" smtClean="0">
                <a:latin typeface="넥슨Lv1고딕 OTF Bold" pitchFamily="50" charset="-127"/>
                <a:ea typeface="넥슨Lv1고딕 OTF Bold" pitchFamily="50" charset="-127"/>
              </a:rPr>
              <a:t>WEB </a:t>
            </a:r>
            <a:endParaRPr lang="ko-KR" altLang="en-US" sz="3000" dirty="0">
              <a:latin typeface="넥슨Lv1고딕 OTF Bold" pitchFamily="50" charset="-127"/>
              <a:ea typeface="넥슨Lv1고딕 OTF Bold" pitchFamily="50" charset="-127"/>
            </a:endParaRPr>
          </a:p>
        </p:txBody>
      </p:sp>
      <p:sp>
        <p:nvSpPr>
          <p:cNvPr id="3" name="모서리가 둥근 직사각형 24">
            <a:extLst>
              <a:ext uri="{FF2B5EF4-FFF2-40B4-BE49-F238E27FC236}">
                <a16:creationId xmlns="" xmlns:a16="http://schemas.microsoft.com/office/drawing/2014/main" id="{424F1DC7-1F2C-51F2-2093-7CBC592C91A5}"/>
              </a:ext>
            </a:extLst>
          </p:cNvPr>
          <p:cNvSpPr/>
          <p:nvPr/>
        </p:nvSpPr>
        <p:spPr>
          <a:xfrm>
            <a:off x="3527376" y="2285980"/>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descr="스크린샷 2023-07-10 162702.png">
            <a:hlinkClick r:id="rId2"/>
          </p:cNvPr>
          <p:cNvPicPr>
            <a:picLocks noChangeAspect="1"/>
          </p:cNvPicPr>
          <p:nvPr/>
        </p:nvPicPr>
        <p:blipFill>
          <a:blip r:embed="rId3"/>
          <a:srcRect t="712" r="253"/>
          <a:stretch>
            <a:fillRect/>
          </a:stretch>
        </p:blipFill>
        <p:spPr>
          <a:xfrm>
            <a:off x="4286216" y="2643170"/>
            <a:ext cx="6786610" cy="6383578"/>
          </a:xfrm>
          <a:prstGeom prst="rect">
            <a:avLst/>
          </a:prstGeom>
        </p:spPr>
      </p:pic>
      <p:sp>
        <p:nvSpPr>
          <p:cNvPr id="9" name="Object 36"/>
          <p:cNvSpPr txBox="1"/>
          <p:nvPr/>
        </p:nvSpPr>
        <p:spPr>
          <a:xfrm>
            <a:off x="11501454" y="4537546"/>
            <a:ext cx="4786346" cy="2677656"/>
          </a:xfrm>
          <a:prstGeom prst="rect">
            <a:avLst/>
          </a:prstGeom>
          <a:noFill/>
        </p:spPr>
        <p:txBody>
          <a:bodyPr wrap="square" rtlCol="0" anchor="t">
            <a:spAutoFit/>
          </a:bodyPr>
          <a:lstStyle/>
          <a:p>
            <a:pPr>
              <a:lnSpc>
                <a:spcPct val="150000"/>
              </a:lnSpc>
              <a:buFont typeface="Arial" pitchFamily="34" charset="0"/>
              <a:buChar char="•"/>
            </a:pPr>
            <a:r>
              <a:rPr lang="ko-KR" altLang="en-US" sz="2400" b="1" dirty="0">
                <a:latin typeface="넥슨Lv1고딕 OTF" pitchFamily="50" charset="-127"/>
                <a:ea typeface="넥슨Lv1고딕 OTF" pitchFamily="50" charset="-127"/>
              </a:rPr>
              <a:t> 자바스크립트를 </a:t>
            </a:r>
            <a:r>
              <a:rPr lang="ko-KR" altLang="en-US" sz="2400" b="1" dirty="0" smtClean="0">
                <a:latin typeface="넥슨Lv1고딕 OTF" pitchFamily="50" charset="-127"/>
                <a:ea typeface="넥슨Lv1고딕 OTF" pitchFamily="50" charset="-127"/>
              </a:rPr>
              <a:t>이용한</a:t>
            </a:r>
            <a:r>
              <a:rPr lang="en-US" altLang="ko-KR" sz="2400" b="1" dirty="0" smtClean="0">
                <a:latin typeface="넥슨Lv1고딕 OTF" pitchFamily="50" charset="-127"/>
                <a:ea typeface="넥슨Lv1고딕 OTF" pitchFamily="50" charset="-127"/>
              </a:rPr>
              <a:t/>
            </a:r>
            <a:br>
              <a:rPr lang="en-US" altLang="ko-KR" sz="2400" b="1" dirty="0" smtClean="0">
                <a:latin typeface="넥슨Lv1고딕 OTF" pitchFamily="50" charset="-127"/>
                <a:ea typeface="넥슨Lv1고딕 OTF" pitchFamily="50" charset="-127"/>
              </a:rPr>
            </a:br>
            <a:r>
              <a:rPr lang="ko-KR" altLang="en-US" sz="2400" b="1" dirty="0" err="1" smtClean="0">
                <a:latin typeface="넥슨Lv1고딕 OTF" pitchFamily="50" charset="-127"/>
                <a:ea typeface="넥슨Lv1고딕 OTF" pitchFamily="50" charset="-127"/>
              </a:rPr>
              <a:t>네비게이션</a:t>
            </a:r>
            <a:r>
              <a:rPr lang="ko-KR" altLang="en-US" sz="2400" b="1" dirty="0" smtClean="0">
                <a:latin typeface="넥슨Lv1고딕 OTF" pitchFamily="50" charset="-127"/>
                <a:ea typeface="넥슨Lv1고딕 OTF" pitchFamily="50" charset="-127"/>
              </a:rPr>
              <a:t> </a:t>
            </a:r>
            <a:r>
              <a:rPr lang="ko-KR" altLang="en-US" sz="2400" b="1" dirty="0">
                <a:latin typeface="넥슨Lv1고딕 OTF" pitchFamily="50" charset="-127"/>
                <a:ea typeface="넥슨Lv1고딕 OTF" pitchFamily="50" charset="-127"/>
              </a:rPr>
              <a:t>바</a:t>
            </a:r>
            <a:endParaRPr lang="en-US" altLang="ko-KR" sz="2400" b="1" dirty="0">
              <a:latin typeface="넥슨Lv1고딕 OTF" pitchFamily="50" charset="-127"/>
              <a:ea typeface="넥슨Lv1고딕 OTF" pitchFamily="50" charset="-127"/>
            </a:endParaRPr>
          </a:p>
          <a:p>
            <a:endParaRPr lang="en-US" altLang="ko-KR" sz="2400" b="1" dirty="0">
              <a:latin typeface="넥슨Lv1고딕 OTF" pitchFamily="50" charset="-127"/>
              <a:ea typeface="넥슨Lv1고딕 OTF" pitchFamily="50" charset="-127"/>
            </a:endParaRPr>
          </a:p>
          <a:p>
            <a:pPr>
              <a:buFont typeface="Arial" pitchFamily="34" charset="0"/>
              <a:buChar char="•"/>
            </a:pPr>
            <a:r>
              <a:rPr lang="en-US" altLang="ko-KR" sz="2400" b="1" dirty="0">
                <a:latin typeface="넥슨Lv1고딕 OTF" pitchFamily="50" charset="-127"/>
                <a:ea typeface="넥슨Lv1고딕 OTF" pitchFamily="50" charset="-127"/>
              </a:rPr>
              <a:t> carousel</a:t>
            </a:r>
            <a:r>
              <a:rPr lang="ko-KR" altLang="en-US" sz="2400" b="1" dirty="0">
                <a:latin typeface="넥슨Lv1고딕 OTF" pitchFamily="50" charset="-127"/>
                <a:ea typeface="넥슨Lv1고딕 OTF" pitchFamily="50" charset="-127"/>
              </a:rPr>
              <a:t>을 메인화면에 추가</a:t>
            </a:r>
            <a:endParaRPr lang="en-US" altLang="ko-KR" sz="2400" b="1" dirty="0">
              <a:latin typeface="넥슨Lv1고딕 OTF" pitchFamily="50" charset="-127"/>
              <a:ea typeface="넥슨Lv1고딕 OTF" pitchFamily="50" charset="-127"/>
            </a:endParaRPr>
          </a:p>
          <a:p>
            <a:endParaRPr lang="en-US" altLang="ko-KR" sz="2400" b="1" dirty="0">
              <a:latin typeface="넥슨Lv1고딕 OTF" pitchFamily="50" charset="-127"/>
              <a:ea typeface="넥슨Lv1고딕 OTF" pitchFamily="50" charset="-127"/>
            </a:endParaRPr>
          </a:p>
          <a:p>
            <a:pPr>
              <a:buFont typeface="Arial" pitchFamily="34" charset="0"/>
              <a:buChar char="•"/>
            </a:pPr>
            <a:r>
              <a:rPr lang="en-US" altLang="ko-KR" sz="2400" b="1" dirty="0">
                <a:latin typeface="넥슨Lv1고딕 OTF" pitchFamily="50" charset="-127"/>
                <a:ea typeface="넥슨Lv1고딕 OTF" pitchFamily="50" charset="-127"/>
              </a:rPr>
              <a:t> </a:t>
            </a:r>
            <a:r>
              <a:rPr lang="ko-KR" altLang="en-US" sz="2400" b="1" dirty="0" err="1">
                <a:latin typeface="넥슨Lv1고딕 OTF" pitchFamily="50" charset="-127"/>
                <a:ea typeface="넥슨Lv1고딕 OTF" pitchFamily="50" charset="-127"/>
              </a:rPr>
              <a:t>바로가기</a:t>
            </a:r>
            <a:r>
              <a:rPr lang="ko-KR" altLang="en-US" sz="2400" b="1" dirty="0">
                <a:latin typeface="넥슨Lv1고딕 OTF" pitchFamily="50" charset="-127"/>
                <a:ea typeface="넥슨Lv1고딕 OTF" pitchFamily="50" charset="-127"/>
              </a:rPr>
              <a:t> 버튼 추가</a:t>
            </a:r>
            <a:endParaRPr lang="en-US" altLang="ko-KR" sz="2400" b="1" dirty="0">
              <a:latin typeface="넥슨Lv1고딕 OTF" pitchFamily="50" charset="-127"/>
              <a:ea typeface="넥슨Lv1고딕 OTF" pitchFamily="50" charset="-127"/>
            </a:endParaRPr>
          </a:p>
        </p:txBody>
      </p:sp>
    </p:spTree>
    <p:extLst>
      <p:ext uri="{BB962C8B-B14F-4D97-AF65-F5344CB8AC3E}">
        <p14:creationId xmlns="" xmlns:p14="http://schemas.microsoft.com/office/powerpoint/2010/main" val="1500750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571732"/>
            <a:ext cx="2728364" cy="830997"/>
          </a:xfrm>
          <a:prstGeom prst="rect">
            <a:avLst/>
          </a:prstGeom>
          <a:noFill/>
        </p:spPr>
        <p:txBody>
          <a:bodyPr wrap="square" rtlCol="0">
            <a:spAutoFit/>
          </a:bodyPr>
          <a:lstStyle/>
          <a:p>
            <a:pPr algn="ctr"/>
            <a:r>
              <a:rPr lang="ko-KR" altLang="en-US" sz="2400" smtClean="0">
                <a:solidFill>
                  <a:srgbClr val="000000"/>
                </a:solidFill>
                <a:latin typeface="넥슨Lv1고딕 OTF Bold" pitchFamily="50" charset="-127"/>
                <a:ea typeface="넥슨Lv1고딕 OTF Bold" pitchFamily="50" charset="-127"/>
              </a:rPr>
              <a:t>생육 모델</a:t>
            </a:r>
            <a:endParaRPr lang="en-US" altLang="ko-KR" sz="2400" dirty="0" smtClean="0">
              <a:solidFill>
                <a:srgbClr val="000000"/>
              </a:solidFill>
              <a:latin typeface="넥슨Lv1고딕 OTF Bold" pitchFamily="50" charset="-127"/>
              <a:ea typeface="넥슨Lv1고딕 OTF Bold" pitchFamily="50" charset="-127"/>
            </a:endParaRPr>
          </a:p>
          <a:p>
            <a:pPr algn="ctr"/>
            <a:r>
              <a:rPr lang="ko-KR" altLang="en-US" sz="2400" dirty="0" smtClean="0">
                <a:solidFill>
                  <a:srgbClr val="000000"/>
                </a:solidFill>
                <a:latin typeface="넥슨Lv1고딕 OTF Bold" pitchFamily="50" charset="-127"/>
                <a:ea typeface="넥슨Lv1고딕 OTF Bold" pitchFamily="50" charset="-127"/>
              </a:rPr>
              <a:t>개선 사항</a:t>
            </a: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ko-KR" altLang="en-US" sz="4000" dirty="0" smtClean="0">
                <a:latin typeface="넥슨Lv1고딕 OTF Bold" pitchFamily="50" charset="-127"/>
                <a:ea typeface="넥슨Lv1고딕 OTF Bold" pitchFamily="50" charset="-127"/>
              </a:rPr>
              <a:t>토마토 꽃과 열매의 생장 단계</a:t>
            </a:r>
            <a:r>
              <a:rPr lang="en-US" altLang="ko-KR" sz="4000" dirty="0" smtClean="0">
                <a:latin typeface="넥슨Lv1고딕 OTF Bold" pitchFamily="50" charset="-127"/>
                <a:ea typeface="넥슨Lv1고딕 OTF Bold" pitchFamily="50" charset="-127"/>
              </a:rPr>
              <a:t> </a:t>
            </a:r>
            <a:endParaRPr lang="ko-KR" altLang="en-US" sz="3000" dirty="0">
              <a:latin typeface="넥슨Lv1고딕 OTF Bold" pitchFamily="50" charset="-127"/>
              <a:ea typeface="넥슨Lv1고딕 OTF Bold" pitchFamily="50" charset="-127"/>
            </a:endParaRPr>
          </a:p>
        </p:txBody>
      </p:sp>
      <p:sp>
        <p:nvSpPr>
          <p:cNvPr id="3" name="모서리가 둥근 직사각형 24">
            <a:extLst>
              <a:ext uri="{FF2B5EF4-FFF2-40B4-BE49-F238E27FC236}">
                <a16:creationId xmlns="" xmlns:a16="http://schemas.microsoft.com/office/drawing/2014/main" id="{424F1DC7-1F2C-51F2-2093-7CBC592C91A5}"/>
              </a:ext>
            </a:extLst>
          </p:cNvPr>
          <p:cNvSpPr/>
          <p:nvPr/>
        </p:nvSpPr>
        <p:spPr>
          <a:xfrm>
            <a:off x="3527376" y="2285980"/>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descr="클립아트이(가) 표시된 사진&#10;&#10;중간 신뢰도로 자동 생성된 설명">
            <a:extLst>
              <a:ext uri="{FF2B5EF4-FFF2-40B4-BE49-F238E27FC236}">
                <a16:creationId xmlns="" xmlns:a16="http://schemas.microsoft.com/office/drawing/2014/main" id="{07597E73-2416-99C3-3DF2-AF3ED5A33CC0}"/>
              </a:ext>
            </a:extLst>
          </p:cNvPr>
          <p:cNvPicPr>
            <a:picLocks noChangeAspect="1"/>
          </p:cNvPicPr>
          <p:nvPr/>
        </p:nvPicPr>
        <p:blipFill>
          <a:blip r:embed="rId2">
            <a:extLst>
              <a:ext uri="{28A0092B-C50C-407E-A947-70E740481C1C}">
                <a14:useLocalDpi xmlns="" xmlns:a14="http://schemas.microsoft.com/office/drawing/2010/main" val="0"/>
              </a:ext>
            </a:extLst>
          </a:blip>
          <a:srcRect b="49341"/>
          <a:stretch>
            <a:fillRect/>
          </a:stretch>
        </p:blipFill>
        <p:spPr>
          <a:xfrm>
            <a:off x="4286216" y="2857484"/>
            <a:ext cx="11644394" cy="2928958"/>
          </a:xfrm>
          <a:prstGeom prst="rect">
            <a:avLst/>
          </a:prstGeom>
        </p:spPr>
      </p:pic>
      <p:sp>
        <p:nvSpPr>
          <p:cNvPr id="12" name="TextBox 11">
            <a:extLst>
              <a:ext uri="{FF2B5EF4-FFF2-40B4-BE49-F238E27FC236}">
                <a16:creationId xmlns="" xmlns:a16="http://schemas.microsoft.com/office/drawing/2014/main" id="{6F4C750C-DE43-0BB5-2F42-D47EB89681E1}"/>
              </a:ext>
            </a:extLst>
          </p:cNvPr>
          <p:cNvSpPr txBox="1"/>
          <p:nvPr/>
        </p:nvSpPr>
        <p:spPr>
          <a:xfrm>
            <a:off x="4286216" y="2428856"/>
            <a:ext cx="2000264" cy="477054"/>
          </a:xfrm>
          <a:prstGeom prst="rect">
            <a:avLst/>
          </a:prstGeom>
          <a:noFill/>
        </p:spPr>
        <p:txBody>
          <a:bodyPr wrap="square" rtlCol="0">
            <a:spAutoFit/>
          </a:bodyPr>
          <a:lstStyle/>
          <a:p>
            <a:r>
              <a:rPr lang="ko-KR" altLang="en-US" sz="2500" b="1" dirty="0">
                <a:latin typeface="넥슨Lv1고딕 OTF" pitchFamily="50" charset="-127"/>
                <a:ea typeface="넥슨Lv1고딕 OTF" pitchFamily="50" charset="-127"/>
              </a:rPr>
              <a:t>수분 전</a:t>
            </a:r>
          </a:p>
        </p:txBody>
      </p:sp>
      <p:sp>
        <p:nvSpPr>
          <p:cNvPr id="13" name="TextBox 12">
            <a:extLst>
              <a:ext uri="{FF2B5EF4-FFF2-40B4-BE49-F238E27FC236}">
                <a16:creationId xmlns="" xmlns:a16="http://schemas.microsoft.com/office/drawing/2014/main" id="{F84F3B51-2808-0918-C930-E12C709E0BE3}"/>
              </a:ext>
            </a:extLst>
          </p:cNvPr>
          <p:cNvSpPr txBox="1"/>
          <p:nvPr/>
        </p:nvSpPr>
        <p:spPr>
          <a:xfrm>
            <a:off x="4286216" y="6000756"/>
            <a:ext cx="2400317" cy="477054"/>
          </a:xfrm>
          <a:prstGeom prst="rect">
            <a:avLst/>
          </a:prstGeom>
          <a:noFill/>
        </p:spPr>
        <p:txBody>
          <a:bodyPr wrap="square" rtlCol="0">
            <a:spAutoFit/>
          </a:bodyPr>
          <a:lstStyle/>
          <a:p>
            <a:r>
              <a:rPr lang="ko-KR" altLang="en-US" sz="2500" b="1" dirty="0">
                <a:latin typeface="넥슨Lv1고딕 OTF" pitchFamily="50" charset="-127"/>
                <a:ea typeface="넥슨Lv1고딕 OTF" pitchFamily="50" charset="-127"/>
              </a:rPr>
              <a:t>수분 후</a:t>
            </a:r>
          </a:p>
        </p:txBody>
      </p:sp>
      <p:pic>
        <p:nvPicPr>
          <p:cNvPr id="14" name="그림 13" descr="클립아트이(가) 표시된 사진&#10;&#10;중간 신뢰도로 자동 생성된 설명">
            <a:extLst>
              <a:ext uri="{FF2B5EF4-FFF2-40B4-BE49-F238E27FC236}">
                <a16:creationId xmlns="" xmlns:a16="http://schemas.microsoft.com/office/drawing/2014/main" id="{07597E73-2416-99C3-3DF2-AF3ED5A33CC0}"/>
              </a:ext>
            </a:extLst>
          </p:cNvPr>
          <p:cNvPicPr>
            <a:picLocks noChangeAspect="1"/>
          </p:cNvPicPr>
          <p:nvPr/>
        </p:nvPicPr>
        <p:blipFill>
          <a:blip r:embed="rId2">
            <a:extLst>
              <a:ext uri="{28A0092B-C50C-407E-A947-70E740481C1C}">
                <a14:useLocalDpi xmlns="" xmlns:a14="http://schemas.microsoft.com/office/drawing/2010/main" val="0"/>
              </a:ext>
            </a:extLst>
          </a:blip>
          <a:srcRect t="50659"/>
          <a:stretch>
            <a:fillRect/>
          </a:stretch>
        </p:blipFill>
        <p:spPr>
          <a:xfrm>
            <a:off x="4286216" y="6429384"/>
            <a:ext cx="11644394" cy="2852764"/>
          </a:xfrm>
          <a:prstGeom prst="rect">
            <a:avLst/>
          </a:prstGeom>
        </p:spPr>
      </p:pic>
    </p:spTree>
    <p:extLst>
      <p:ext uri="{BB962C8B-B14F-4D97-AF65-F5344CB8AC3E}">
        <p14:creationId xmlns="" xmlns:p14="http://schemas.microsoft.com/office/powerpoint/2010/main" val="15007506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571732"/>
            <a:ext cx="2728364" cy="830997"/>
          </a:xfrm>
          <a:prstGeom prst="rect">
            <a:avLst/>
          </a:prstGeom>
          <a:noFill/>
        </p:spPr>
        <p:txBody>
          <a:bodyPr wrap="square" rtlCol="0">
            <a:spAutoFit/>
          </a:bodyPr>
          <a:lstStyle/>
          <a:p>
            <a:pPr algn="ctr"/>
            <a:r>
              <a:rPr lang="ko-KR" altLang="en-US" sz="2400" smtClean="0">
                <a:solidFill>
                  <a:srgbClr val="000000"/>
                </a:solidFill>
                <a:latin typeface="넥슨Lv1고딕 OTF Bold" pitchFamily="50" charset="-127"/>
                <a:ea typeface="넥슨Lv1고딕 OTF Bold" pitchFamily="50" charset="-127"/>
              </a:rPr>
              <a:t>생육 모델</a:t>
            </a:r>
            <a:endParaRPr lang="en-US" altLang="ko-KR" sz="2400" dirty="0" smtClean="0">
              <a:solidFill>
                <a:srgbClr val="000000"/>
              </a:solidFill>
              <a:latin typeface="넥슨Lv1고딕 OTF Bold" pitchFamily="50" charset="-127"/>
              <a:ea typeface="넥슨Lv1고딕 OTF Bold" pitchFamily="50" charset="-127"/>
            </a:endParaRPr>
          </a:p>
          <a:p>
            <a:pPr algn="ctr"/>
            <a:r>
              <a:rPr lang="ko-KR" altLang="en-US" sz="2400" dirty="0" smtClean="0">
                <a:solidFill>
                  <a:srgbClr val="000000"/>
                </a:solidFill>
                <a:latin typeface="넥슨Lv1고딕 OTF Bold" pitchFamily="50" charset="-127"/>
                <a:ea typeface="넥슨Lv1고딕 OTF Bold" pitchFamily="50" charset="-127"/>
              </a:rPr>
              <a:t>개선 사항</a:t>
            </a: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ko-KR" altLang="en-US" sz="4000" dirty="0" smtClean="0">
                <a:latin typeface="넥슨Lv1고딕 OTF Bold" pitchFamily="50" charset="-127"/>
                <a:ea typeface="넥슨Lv1고딕 OTF Bold" pitchFamily="50" charset="-127"/>
              </a:rPr>
              <a:t>생육단계 판단 모델</a:t>
            </a:r>
          </a:p>
        </p:txBody>
      </p:sp>
      <p:sp>
        <p:nvSpPr>
          <p:cNvPr id="3" name="모서리가 둥근 직사각형 24">
            <a:extLst>
              <a:ext uri="{FF2B5EF4-FFF2-40B4-BE49-F238E27FC236}">
                <a16:creationId xmlns="" xmlns:a16="http://schemas.microsoft.com/office/drawing/2014/main" id="{424F1DC7-1F2C-51F2-2093-7CBC592C91A5}"/>
              </a:ext>
            </a:extLst>
          </p:cNvPr>
          <p:cNvSpPr/>
          <p:nvPr/>
        </p:nvSpPr>
        <p:spPr>
          <a:xfrm>
            <a:off x="3527376" y="2235062"/>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descr="꽃, 잡기, 야외, 손이(가) 표시된 사진&#10;&#10;자동 생성된 설명">
            <a:extLst>
              <a:ext uri="{FF2B5EF4-FFF2-40B4-BE49-F238E27FC236}">
                <a16:creationId xmlns="" xmlns:a16="http://schemas.microsoft.com/office/drawing/2014/main" id="{181C03F2-5AE2-1B93-C828-DC008A45A7C1}"/>
              </a:ext>
            </a:extLst>
          </p:cNvPr>
          <p:cNvPicPr>
            <a:picLocks noChangeAspect="1"/>
          </p:cNvPicPr>
          <p:nvPr/>
        </p:nvPicPr>
        <p:blipFill rotWithShape="1">
          <a:blip r:embed="rId2">
            <a:extLst>
              <a:ext uri="{28A0092B-C50C-407E-A947-70E740481C1C}">
                <a14:useLocalDpi xmlns="" xmlns:a14="http://schemas.microsoft.com/office/drawing/2010/main" val="0"/>
              </a:ext>
            </a:extLst>
          </a:blip>
          <a:srcRect l="31734" t="1748" r="2956" b="48714"/>
          <a:stretch/>
        </p:blipFill>
        <p:spPr>
          <a:xfrm>
            <a:off x="4071902" y="2713308"/>
            <a:ext cx="5963294" cy="5760000"/>
          </a:xfrm>
          <a:prstGeom prst="rect">
            <a:avLst/>
          </a:prstGeom>
        </p:spPr>
      </p:pic>
      <p:grpSp>
        <p:nvGrpSpPr>
          <p:cNvPr id="15" name="그룹 12">
            <a:extLst>
              <a:ext uri="{FF2B5EF4-FFF2-40B4-BE49-F238E27FC236}">
                <a16:creationId xmlns="" xmlns:a16="http://schemas.microsoft.com/office/drawing/2014/main" id="{08749306-22FD-9A4E-E408-0DED871E7A89}"/>
              </a:ext>
            </a:extLst>
          </p:cNvPr>
          <p:cNvGrpSpPr>
            <a:grpSpLocks noChangeAspect="1"/>
          </p:cNvGrpSpPr>
          <p:nvPr/>
        </p:nvGrpSpPr>
        <p:grpSpPr>
          <a:xfrm>
            <a:off x="10346820" y="2814995"/>
            <a:ext cx="5583790" cy="5737692"/>
            <a:chOff x="13100221" y="2050665"/>
            <a:chExt cx="3941011" cy="6088082"/>
          </a:xfrm>
        </p:grpSpPr>
        <p:pic>
          <p:nvPicPr>
            <p:cNvPr id="16" name="그림 15" descr="야외, 채소, 식물, 허브이(가) 표시된 사진&#10;&#10;자동 생성된 설명">
              <a:extLst>
                <a:ext uri="{FF2B5EF4-FFF2-40B4-BE49-F238E27FC236}">
                  <a16:creationId xmlns="" xmlns:a16="http://schemas.microsoft.com/office/drawing/2014/main" id="{10E35833-6BD9-20F8-3784-627D504BEFF7}"/>
                </a:ext>
              </a:extLst>
            </p:cNvPr>
            <p:cNvPicPr>
              <a:picLocks noChangeAspect="1"/>
            </p:cNvPicPr>
            <p:nvPr/>
          </p:nvPicPr>
          <p:blipFill rotWithShape="1">
            <a:blip r:embed="rId3">
              <a:extLst>
                <a:ext uri="{28A0092B-C50C-407E-A947-70E740481C1C}">
                  <a14:useLocalDpi xmlns="" xmlns:a14="http://schemas.microsoft.com/office/drawing/2010/main" val="0"/>
                </a:ext>
              </a:extLst>
            </a:blip>
            <a:srcRect r="48039" b="29742"/>
            <a:stretch/>
          </p:blipFill>
          <p:spPr>
            <a:xfrm rot="5400000">
              <a:off x="12026686" y="3124200"/>
              <a:ext cx="6088082" cy="3941011"/>
            </a:xfrm>
            <a:prstGeom prst="rect">
              <a:avLst/>
            </a:prstGeom>
          </p:spPr>
        </p:pic>
        <p:sp>
          <p:nvSpPr>
            <p:cNvPr id="17" name="직사각형 16">
              <a:extLst>
                <a:ext uri="{FF2B5EF4-FFF2-40B4-BE49-F238E27FC236}">
                  <a16:creationId xmlns="" xmlns:a16="http://schemas.microsoft.com/office/drawing/2014/main" id="{6BBC5F04-A066-5AD0-86E4-1E8136D924DE}"/>
                </a:ext>
              </a:extLst>
            </p:cNvPr>
            <p:cNvSpPr/>
            <p:nvPr/>
          </p:nvSpPr>
          <p:spPr>
            <a:xfrm>
              <a:off x="14094906" y="5827963"/>
              <a:ext cx="1587399" cy="142424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sp>
          <p:nvSpPr>
            <p:cNvPr id="18" name="직사각형 17">
              <a:extLst>
                <a:ext uri="{FF2B5EF4-FFF2-40B4-BE49-F238E27FC236}">
                  <a16:creationId xmlns="" xmlns:a16="http://schemas.microsoft.com/office/drawing/2014/main" id="{51B6817C-1865-73F9-9B5C-F29FC67FA301}"/>
                </a:ext>
              </a:extLst>
            </p:cNvPr>
            <p:cNvSpPr/>
            <p:nvPr/>
          </p:nvSpPr>
          <p:spPr>
            <a:xfrm>
              <a:off x="15880190" y="2897061"/>
              <a:ext cx="609918" cy="705332"/>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grpSp>
      <p:sp>
        <p:nvSpPr>
          <p:cNvPr id="19" name="TextBox 18">
            <a:extLst>
              <a:ext uri="{FF2B5EF4-FFF2-40B4-BE49-F238E27FC236}">
                <a16:creationId xmlns="" xmlns:a16="http://schemas.microsoft.com/office/drawing/2014/main" id="{A9D6DF0D-66F5-1385-CC13-9B78675C1709}"/>
              </a:ext>
            </a:extLst>
          </p:cNvPr>
          <p:cNvSpPr txBox="1"/>
          <p:nvPr/>
        </p:nvSpPr>
        <p:spPr>
          <a:xfrm>
            <a:off x="5909626" y="8643962"/>
            <a:ext cx="2895600" cy="477054"/>
          </a:xfrm>
          <a:prstGeom prst="rect">
            <a:avLst/>
          </a:prstGeom>
          <a:noFill/>
        </p:spPr>
        <p:txBody>
          <a:bodyPr wrap="square" rtlCol="0">
            <a:spAutoFit/>
          </a:bodyPr>
          <a:lstStyle/>
          <a:p>
            <a:pPr algn="ctr"/>
            <a:r>
              <a:rPr lang="en-US" altLang="ko-KR" sz="2500" b="1" dirty="0">
                <a:latin typeface="넥슨Lv1고딕 OTF" pitchFamily="50" charset="-127"/>
                <a:ea typeface="넥슨Lv1고딕 OTF" pitchFamily="50" charset="-127"/>
              </a:rPr>
              <a:t>Train(</a:t>
            </a:r>
            <a:r>
              <a:rPr lang="en-US" altLang="ko-KR" sz="2500" b="1" dirty="0" err="1">
                <a:latin typeface="넥슨Lv1고딕 OTF" pitchFamily="50" charset="-127"/>
                <a:ea typeface="넥슨Lv1고딕 OTF" pitchFamily="50" charset="-127"/>
              </a:rPr>
              <a:t>imshow</a:t>
            </a:r>
            <a:r>
              <a:rPr lang="en-US" altLang="ko-KR" sz="2500" b="1" dirty="0">
                <a:latin typeface="넥슨Lv1고딕 OTF" pitchFamily="50" charset="-127"/>
                <a:ea typeface="넥슨Lv1고딕 OTF" pitchFamily="50" charset="-127"/>
              </a:rPr>
              <a:t>)</a:t>
            </a:r>
            <a:endParaRPr lang="ko-KR" altLang="en-US" sz="2500" b="1" dirty="0">
              <a:latin typeface="넥슨Lv1고딕 OTF" pitchFamily="50" charset="-127"/>
              <a:ea typeface="넥슨Lv1고딕 OTF" pitchFamily="50" charset="-127"/>
            </a:endParaRPr>
          </a:p>
        </p:txBody>
      </p:sp>
      <p:sp>
        <p:nvSpPr>
          <p:cNvPr id="20" name="TextBox 19">
            <a:extLst>
              <a:ext uri="{FF2B5EF4-FFF2-40B4-BE49-F238E27FC236}">
                <a16:creationId xmlns="" xmlns:a16="http://schemas.microsoft.com/office/drawing/2014/main" id="{7090B004-4A9A-EC5B-DBB6-5A83A2ECD466}"/>
              </a:ext>
            </a:extLst>
          </p:cNvPr>
          <p:cNvSpPr txBox="1"/>
          <p:nvPr/>
        </p:nvSpPr>
        <p:spPr>
          <a:xfrm>
            <a:off x="11902000" y="8643962"/>
            <a:ext cx="2895600" cy="477054"/>
          </a:xfrm>
          <a:prstGeom prst="rect">
            <a:avLst/>
          </a:prstGeom>
          <a:noFill/>
        </p:spPr>
        <p:txBody>
          <a:bodyPr wrap="square" rtlCol="0">
            <a:spAutoFit/>
          </a:bodyPr>
          <a:lstStyle/>
          <a:p>
            <a:pPr algn="ctr"/>
            <a:r>
              <a:rPr lang="ko-KR" altLang="en-US" sz="2500" b="1" dirty="0">
                <a:latin typeface="넥슨Lv1고딕 OTF" pitchFamily="50" charset="-127"/>
                <a:ea typeface="넥슨Lv1고딕 OTF" pitchFamily="50" charset="-127"/>
              </a:rPr>
              <a:t>원본 이미지 </a:t>
            </a:r>
            <a:r>
              <a:rPr lang="en-US" altLang="ko-KR" sz="2500" b="1" dirty="0">
                <a:latin typeface="넥슨Lv1고딕 OTF" pitchFamily="50" charset="-127"/>
                <a:ea typeface="넥슨Lv1고딕 OTF" pitchFamily="50" charset="-127"/>
              </a:rPr>
              <a:t>+ </a:t>
            </a:r>
            <a:r>
              <a:rPr lang="ko-KR" altLang="en-US" sz="2500" b="1" dirty="0">
                <a:latin typeface="넥슨Lv1고딕 OTF" pitchFamily="50" charset="-127"/>
                <a:ea typeface="넥슨Lv1고딕 OTF" pitchFamily="50" charset="-127"/>
              </a:rPr>
              <a:t>도형</a:t>
            </a:r>
          </a:p>
        </p:txBody>
      </p:sp>
    </p:spTree>
    <p:extLst>
      <p:ext uri="{BB962C8B-B14F-4D97-AF65-F5344CB8AC3E}">
        <p14:creationId xmlns="" xmlns:p14="http://schemas.microsoft.com/office/powerpoint/2010/main" val="15007506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571732"/>
            <a:ext cx="2728364" cy="830997"/>
          </a:xfrm>
          <a:prstGeom prst="rect">
            <a:avLst/>
          </a:prstGeom>
          <a:noFill/>
        </p:spPr>
        <p:txBody>
          <a:bodyPr wrap="square" rtlCol="0">
            <a:spAutoFit/>
          </a:bodyPr>
          <a:lstStyle/>
          <a:p>
            <a:pPr algn="ctr"/>
            <a:r>
              <a:rPr lang="ko-KR" altLang="en-US" sz="2400" smtClean="0">
                <a:solidFill>
                  <a:srgbClr val="000000"/>
                </a:solidFill>
                <a:latin typeface="넥슨Lv1고딕 OTF Bold" pitchFamily="50" charset="-127"/>
                <a:ea typeface="넥슨Lv1고딕 OTF Bold" pitchFamily="50" charset="-127"/>
              </a:rPr>
              <a:t>생육 모델</a:t>
            </a:r>
            <a:endParaRPr lang="en-US" altLang="ko-KR" sz="2400" dirty="0" smtClean="0">
              <a:solidFill>
                <a:srgbClr val="000000"/>
              </a:solidFill>
              <a:latin typeface="넥슨Lv1고딕 OTF Bold" pitchFamily="50" charset="-127"/>
              <a:ea typeface="넥슨Lv1고딕 OTF Bold" pitchFamily="50" charset="-127"/>
            </a:endParaRPr>
          </a:p>
          <a:p>
            <a:pPr algn="ctr"/>
            <a:r>
              <a:rPr lang="ko-KR" altLang="en-US" sz="2400" dirty="0" smtClean="0">
                <a:solidFill>
                  <a:srgbClr val="000000"/>
                </a:solidFill>
                <a:latin typeface="넥슨Lv1고딕 OTF Bold" pitchFamily="50" charset="-127"/>
                <a:ea typeface="넥슨Lv1고딕 OTF Bold" pitchFamily="50" charset="-127"/>
              </a:rPr>
              <a:t>개선 사항</a:t>
            </a: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ko-KR" altLang="en-US" sz="4000" dirty="0" smtClean="0">
                <a:latin typeface="넥슨Lv1고딕 OTF Bold" pitchFamily="50" charset="-127"/>
                <a:ea typeface="넥슨Lv1고딕 OTF Bold" pitchFamily="50" charset="-127"/>
              </a:rPr>
              <a:t>생육단계 판단 모델</a:t>
            </a:r>
          </a:p>
        </p:txBody>
      </p:sp>
      <p:sp>
        <p:nvSpPr>
          <p:cNvPr id="3" name="모서리가 둥근 직사각형 24">
            <a:extLst>
              <a:ext uri="{FF2B5EF4-FFF2-40B4-BE49-F238E27FC236}">
                <a16:creationId xmlns="" xmlns:a16="http://schemas.microsoft.com/office/drawing/2014/main" id="{424F1DC7-1F2C-51F2-2093-7CBC592C91A5}"/>
              </a:ext>
            </a:extLst>
          </p:cNvPr>
          <p:cNvSpPr/>
          <p:nvPr/>
        </p:nvSpPr>
        <p:spPr>
          <a:xfrm>
            <a:off x="3527376" y="2235062"/>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descr="꽃, 잡기, 야외, 손이(가) 표시된 사진&#10;&#10;자동 생성된 설명">
            <a:extLst>
              <a:ext uri="{FF2B5EF4-FFF2-40B4-BE49-F238E27FC236}">
                <a16:creationId xmlns="" xmlns:a16="http://schemas.microsoft.com/office/drawing/2014/main" id="{181C03F2-5AE2-1B93-C828-DC008A45A7C1}"/>
              </a:ext>
            </a:extLst>
          </p:cNvPr>
          <p:cNvPicPr>
            <a:picLocks noChangeAspect="1"/>
          </p:cNvPicPr>
          <p:nvPr/>
        </p:nvPicPr>
        <p:blipFill rotWithShape="1">
          <a:blip r:embed="rId2">
            <a:extLst>
              <a:ext uri="{28A0092B-C50C-407E-A947-70E740481C1C}">
                <a14:useLocalDpi xmlns="" xmlns:a14="http://schemas.microsoft.com/office/drawing/2010/main" val="0"/>
              </a:ext>
            </a:extLst>
          </a:blip>
          <a:srcRect l="31734" t="1748" r="2956" b="48714"/>
          <a:stretch/>
        </p:blipFill>
        <p:spPr>
          <a:xfrm>
            <a:off x="4071902" y="2713308"/>
            <a:ext cx="5963294" cy="5760000"/>
          </a:xfrm>
          <a:prstGeom prst="rect">
            <a:avLst/>
          </a:prstGeom>
        </p:spPr>
      </p:pic>
      <p:sp>
        <p:nvSpPr>
          <p:cNvPr id="19" name="TextBox 18">
            <a:extLst>
              <a:ext uri="{FF2B5EF4-FFF2-40B4-BE49-F238E27FC236}">
                <a16:creationId xmlns="" xmlns:a16="http://schemas.microsoft.com/office/drawing/2014/main" id="{A9D6DF0D-66F5-1385-CC13-9B78675C1709}"/>
              </a:ext>
            </a:extLst>
          </p:cNvPr>
          <p:cNvSpPr txBox="1"/>
          <p:nvPr/>
        </p:nvSpPr>
        <p:spPr>
          <a:xfrm>
            <a:off x="5909626" y="8643962"/>
            <a:ext cx="2895600" cy="477054"/>
          </a:xfrm>
          <a:prstGeom prst="rect">
            <a:avLst/>
          </a:prstGeom>
          <a:noFill/>
        </p:spPr>
        <p:txBody>
          <a:bodyPr wrap="square" rtlCol="0">
            <a:spAutoFit/>
          </a:bodyPr>
          <a:lstStyle/>
          <a:p>
            <a:pPr algn="ctr"/>
            <a:r>
              <a:rPr lang="en-US" altLang="ko-KR" sz="2500" b="1" dirty="0">
                <a:latin typeface="넥슨Lv1고딕 OTF" pitchFamily="50" charset="-127"/>
                <a:ea typeface="넥슨Lv1고딕 OTF" pitchFamily="50" charset="-127"/>
              </a:rPr>
              <a:t>Train(</a:t>
            </a:r>
            <a:r>
              <a:rPr lang="en-US" altLang="ko-KR" sz="2500" b="1" dirty="0" err="1">
                <a:latin typeface="넥슨Lv1고딕 OTF" pitchFamily="50" charset="-127"/>
                <a:ea typeface="넥슨Lv1고딕 OTF" pitchFamily="50" charset="-127"/>
              </a:rPr>
              <a:t>imshow</a:t>
            </a:r>
            <a:r>
              <a:rPr lang="en-US" altLang="ko-KR" sz="2500" b="1" dirty="0">
                <a:latin typeface="넥슨Lv1고딕 OTF" pitchFamily="50" charset="-127"/>
                <a:ea typeface="넥슨Lv1고딕 OTF" pitchFamily="50" charset="-127"/>
              </a:rPr>
              <a:t>)</a:t>
            </a:r>
            <a:endParaRPr lang="ko-KR" altLang="en-US" sz="2500" b="1" dirty="0">
              <a:latin typeface="넥슨Lv1고딕 OTF" pitchFamily="50" charset="-127"/>
              <a:ea typeface="넥슨Lv1고딕 OTF" pitchFamily="50" charset="-127"/>
            </a:endParaRPr>
          </a:p>
        </p:txBody>
      </p:sp>
      <p:sp>
        <p:nvSpPr>
          <p:cNvPr id="13" name="TextBox 12">
            <a:extLst>
              <a:ext uri="{FF2B5EF4-FFF2-40B4-BE49-F238E27FC236}">
                <a16:creationId xmlns="" xmlns:a16="http://schemas.microsoft.com/office/drawing/2014/main" id="{7090B004-4A9A-EC5B-DBB6-5A83A2ECD466}"/>
              </a:ext>
            </a:extLst>
          </p:cNvPr>
          <p:cNvSpPr txBox="1"/>
          <p:nvPr/>
        </p:nvSpPr>
        <p:spPr>
          <a:xfrm>
            <a:off x="11732447" y="8643962"/>
            <a:ext cx="2895600" cy="477054"/>
          </a:xfrm>
          <a:prstGeom prst="rect">
            <a:avLst/>
          </a:prstGeom>
          <a:noFill/>
        </p:spPr>
        <p:txBody>
          <a:bodyPr wrap="square" rtlCol="0">
            <a:spAutoFit/>
          </a:bodyPr>
          <a:lstStyle/>
          <a:p>
            <a:pPr algn="ctr"/>
            <a:r>
              <a:rPr lang="en-US" altLang="ko-KR" sz="2500" b="1" dirty="0">
                <a:latin typeface="넥슨Lv1고딕 OTF" pitchFamily="50" charset="-127"/>
                <a:ea typeface="넥슨Lv1고딕 OTF" pitchFamily="50" charset="-127"/>
              </a:rPr>
              <a:t>Predict</a:t>
            </a:r>
            <a:endParaRPr lang="ko-KR" altLang="en-US" sz="2500" b="1" dirty="0">
              <a:latin typeface="넥슨Lv1고딕 OTF" pitchFamily="50" charset="-127"/>
              <a:ea typeface="넥슨Lv1고딕 OTF" pitchFamily="50" charset="-127"/>
            </a:endParaRPr>
          </a:p>
        </p:txBody>
      </p:sp>
      <p:pic>
        <p:nvPicPr>
          <p:cNvPr id="14" name="그림 13" descr="야외, 잡기, 손, 꽃이(가) 표시된 사진&#10;&#10;자동 생성된 설명">
            <a:extLst>
              <a:ext uri="{FF2B5EF4-FFF2-40B4-BE49-F238E27FC236}">
                <a16:creationId xmlns="" xmlns:a16="http://schemas.microsoft.com/office/drawing/2014/main" id="{7F72FAAC-7E30-EB1C-0C67-16FF18044C89}"/>
              </a:ext>
            </a:extLst>
          </p:cNvPr>
          <p:cNvPicPr>
            <a:picLocks noChangeAspect="1"/>
          </p:cNvPicPr>
          <p:nvPr/>
        </p:nvPicPr>
        <p:blipFill rotWithShape="1">
          <a:blip r:embed="rId3">
            <a:extLst>
              <a:ext uri="{28A0092B-C50C-407E-A947-70E740481C1C}">
                <a14:useLocalDpi xmlns="" xmlns:a14="http://schemas.microsoft.com/office/drawing/2010/main" val="0"/>
              </a:ext>
            </a:extLst>
          </a:blip>
          <a:srcRect l="28736" t="1769" r="3394" b="48118"/>
          <a:stretch/>
        </p:blipFill>
        <p:spPr>
          <a:xfrm>
            <a:off x="10429884" y="2714608"/>
            <a:ext cx="5500726" cy="5760000"/>
          </a:xfrm>
          <a:prstGeom prst="rect">
            <a:avLst/>
          </a:prstGeom>
        </p:spPr>
      </p:pic>
    </p:spTree>
    <p:extLst>
      <p:ext uri="{BB962C8B-B14F-4D97-AF65-F5344CB8AC3E}">
        <p14:creationId xmlns="" xmlns:p14="http://schemas.microsoft.com/office/powerpoint/2010/main" val="15007506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1428696" y="816529"/>
            <a:ext cx="16131155" cy="8684689"/>
            <a:chOff x="4427447" y="656500"/>
            <a:chExt cx="13132404" cy="8956847"/>
          </a:xfrm>
        </p:grpSpPr>
        <p:pic>
          <p:nvPicPr>
            <p:cNvPr id="2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5" name="모서리가 둥근 직사각형 24"/>
          <p:cNvSpPr/>
          <p:nvPr/>
        </p:nvSpPr>
        <p:spPr>
          <a:xfrm>
            <a:off x="500002" y="408922"/>
            <a:ext cx="2786400" cy="3020066"/>
          </a:xfrm>
          <a:prstGeom prst="roundRect">
            <a:avLst>
              <a:gd name="adj" fmla="val 9296"/>
            </a:avLst>
          </a:prstGeom>
          <a:solidFill>
            <a:srgbClr val="D9EAFF"/>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6" name="직선 연결선 25"/>
          <p:cNvCxnSpPr/>
          <p:nvPr/>
        </p:nvCxnSpPr>
        <p:spPr>
          <a:xfrm>
            <a:off x="542864" y="2500294"/>
            <a:ext cx="2714644" cy="15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직사각형 10"/>
          <p:cNvSpPr/>
          <p:nvPr/>
        </p:nvSpPr>
        <p:spPr>
          <a:xfrm>
            <a:off x="9786942" y="1071534"/>
            <a:ext cx="71438" cy="3600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14" name="TextBox 13"/>
          <p:cNvSpPr txBox="1"/>
          <p:nvPr/>
        </p:nvSpPr>
        <p:spPr>
          <a:xfrm>
            <a:off x="3959424" y="1571600"/>
            <a:ext cx="5429288" cy="2554545"/>
          </a:xfrm>
          <a:prstGeom prst="rect">
            <a:avLst/>
          </a:prstGeom>
          <a:noFill/>
        </p:spPr>
        <p:txBody>
          <a:bodyPr wrap="square" rtlCol="0">
            <a:spAutoFit/>
          </a:bodyPr>
          <a:lstStyle/>
          <a:p>
            <a:r>
              <a:rPr lang="ko-KR" altLang="en-US" sz="3200" dirty="0">
                <a:latin typeface="넥슨Lv1고딕 OTF Bold" pitchFamily="50" charset="-127"/>
                <a:ea typeface="넥슨Lv1고딕 OTF Bold" pitchFamily="50" charset="-127"/>
              </a:rPr>
              <a:t>디스크 사용량 제한</a:t>
            </a:r>
            <a:endParaRPr lang="en-US" altLang="ko-KR" sz="3200" dirty="0">
              <a:latin typeface="넥슨Lv1고딕 OTF Bold" pitchFamily="50" charset="-127"/>
              <a:ea typeface="넥슨Lv1고딕 OTF Bold" pitchFamily="50" charset="-127"/>
            </a:endParaRPr>
          </a:p>
          <a:p>
            <a:endParaRPr lang="en-US" altLang="ko-KR" sz="3200" b="1" dirty="0">
              <a:latin typeface="넥슨Lv1고딕 OTF" pitchFamily="50" charset="-127"/>
              <a:ea typeface="넥슨Lv1고딕 OTF" pitchFamily="50" charset="-127"/>
            </a:endParaRPr>
          </a:p>
          <a:p>
            <a:pPr marL="342900" indent="-342900">
              <a:buFontTx/>
              <a:buChar char="-"/>
            </a:pPr>
            <a:r>
              <a:rPr lang="en-US" altLang="ko-KR" sz="2400" dirty="0">
                <a:latin typeface="넥슨Lv1고딕 OTF" pitchFamily="50" charset="-127"/>
                <a:ea typeface="넥슨Lv1고딕 OTF" pitchFamily="50" charset="-127"/>
              </a:rPr>
              <a:t>70 GB </a:t>
            </a:r>
            <a:r>
              <a:rPr lang="ko-KR" altLang="en-US" sz="2400" dirty="0">
                <a:latin typeface="넥슨Lv1고딕 OTF" pitchFamily="50" charset="-127"/>
                <a:ea typeface="넥슨Lv1고딕 OTF" pitchFamily="50" charset="-127"/>
              </a:rPr>
              <a:t>가 넘는 대용량 파일 처리 어려움</a:t>
            </a:r>
            <a:endParaRPr lang="en-US" altLang="ko-KR" sz="2400" dirty="0">
              <a:latin typeface="넥슨Lv1고딕 OTF" pitchFamily="50" charset="-127"/>
              <a:ea typeface="넥슨Lv1고딕 OTF" pitchFamily="50" charset="-127"/>
            </a:endParaRPr>
          </a:p>
          <a:p>
            <a:pPr marL="342900" indent="-342900">
              <a:buFontTx/>
              <a:buChar char="-"/>
            </a:pPr>
            <a:r>
              <a:rPr lang="en-US" altLang="ko-KR" sz="2400" dirty="0">
                <a:latin typeface="넥슨Lv1고딕 OTF" pitchFamily="50" charset="-127"/>
                <a:ea typeface="넥슨Lv1고딕 OTF" pitchFamily="50" charset="-127"/>
              </a:rPr>
              <a:t>YOLO</a:t>
            </a:r>
            <a:r>
              <a:rPr lang="ko-KR" altLang="en-US" sz="2400" dirty="0">
                <a:latin typeface="넥슨Lv1고딕 OTF" pitchFamily="50" charset="-127"/>
                <a:ea typeface="넥슨Lv1고딕 OTF" pitchFamily="50" charset="-127"/>
              </a:rPr>
              <a:t>의 </a:t>
            </a:r>
            <a:r>
              <a:rPr lang="en-US" altLang="ko-KR" sz="2400" dirty="0">
                <a:latin typeface="넥슨Lv1고딕 OTF" pitchFamily="50" charset="-127"/>
                <a:ea typeface="넥슨Lv1고딕 OTF" pitchFamily="50" charset="-127"/>
              </a:rPr>
              <a:t>resume parameter</a:t>
            </a:r>
            <a:r>
              <a:rPr lang="ko-KR" altLang="en-US" sz="2400" dirty="0">
                <a:latin typeface="넥슨Lv1고딕 OTF" pitchFamily="50" charset="-127"/>
                <a:ea typeface="넥슨Lv1고딕 OTF" pitchFamily="50" charset="-127"/>
              </a:rPr>
              <a:t> </a:t>
            </a:r>
            <a:endParaRPr lang="en-US" altLang="ko-KR" sz="2400" dirty="0">
              <a:latin typeface="넥슨Lv1고딕 OTF" pitchFamily="50" charset="-127"/>
              <a:ea typeface="넥슨Lv1고딕 OTF" pitchFamily="50" charset="-127"/>
            </a:endParaRPr>
          </a:p>
          <a:p>
            <a:r>
              <a:rPr lang="en-US" altLang="ko-KR" sz="2400" dirty="0">
                <a:latin typeface="넥슨Lv1고딕 OTF" pitchFamily="50" charset="-127"/>
                <a:ea typeface="넥슨Lv1고딕 OTF" pitchFamily="50" charset="-127"/>
              </a:rPr>
              <a:t>  </a:t>
            </a:r>
            <a:r>
              <a:rPr lang="ko-KR" altLang="en-US" sz="2400" dirty="0">
                <a:latin typeface="넥슨Lv1고딕 OTF" pitchFamily="50" charset="-127"/>
                <a:ea typeface="넥슨Lv1고딕 OTF" pitchFamily="50" charset="-127"/>
              </a:rPr>
              <a:t>사용 불가능</a:t>
            </a:r>
            <a:endParaRPr lang="en-US" altLang="ko-KR" sz="2400" dirty="0">
              <a:latin typeface="넥슨Lv1고딕 OTF" pitchFamily="50" charset="-127"/>
              <a:ea typeface="넥슨Lv1고딕 OTF" pitchFamily="50" charset="-127"/>
            </a:endParaRPr>
          </a:p>
        </p:txBody>
      </p:sp>
      <p:sp>
        <p:nvSpPr>
          <p:cNvPr id="15" name="TextBox 14"/>
          <p:cNvSpPr txBox="1"/>
          <p:nvPr/>
        </p:nvSpPr>
        <p:spPr>
          <a:xfrm>
            <a:off x="11858644" y="1571600"/>
            <a:ext cx="3857652" cy="1446550"/>
          </a:xfrm>
          <a:prstGeom prst="rect">
            <a:avLst/>
          </a:prstGeom>
          <a:noFill/>
        </p:spPr>
        <p:txBody>
          <a:bodyPr wrap="square" rtlCol="0">
            <a:spAutoFit/>
          </a:bodyPr>
          <a:lstStyle/>
          <a:p>
            <a:r>
              <a:rPr lang="ko-KR" altLang="en-US" sz="3200" dirty="0">
                <a:latin typeface="넥슨Lv1고딕 OTF Bold" pitchFamily="50" charset="-127"/>
                <a:ea typeface="넥슨Lv1고딕 OTF Bold" pitchFamily="50" charset="-127"/>
              </a:rPr>
              <a:t>활성화 가능 시간</a:t>
            </a:r>
            <a:endParaRPr lang="en-US" altLang="ko-KR" sz="3200" dirty="0">
              <a:latin typeface="넥슨Lv1고딕 OTF Bold" pitchFamily="50" charset="-127"/>
              <a:ea typeface="넥슨Lv1고딕 OTF Bold" pitchFamily="50" charset="-127"/>
            </a:endParaRPr>
          </a:p>
          <a:p>
            <a:endParaRPr lang="en-US" altLang="ko-KR" sz="3200" b="1" dirty="0">
              <a:latin typeface="넥슨Lv1고딕 OTF" pitchFamily="50" charset="-127"/>
              <a:ea typeface="넥슨Lv1고딕 OTF" pitchFamily="50" charset="-127"/>
            </a:endParaRPr>
          </a:p>
          <a:p>
            <a:pPr>
              <a:buFontTx/>
              <a:buChar char="-"/>
            </a:pPr>
            <a:r>
              <a:rPr lang="ko-KR" altLang="en-US" sz="2400" dirty="0" smtClean="0">
                <a:latin typeface="넥슨Lv1고딕 OTF" pitchFamily="50" charset="-127"/>
                <a:ea typeface="넥슨Lv1고딕 OTF" pitchFamily="50" charset="-127"/>
              </a:rPr>
              <a:t> 최대 </a:t>
            </a:r>
            <a:r>
              <a:rPr lang="en-US" altLang="ko-KR" sz="2400" dirty="0">
                <a:latin typeface="넥슨Lv1고딕 OTF" pitchFamily="50" charset="-127"/>
                <a:ea typeface="넥슨Lv1고딕 OTF" pitchFamily="50" charset="-127"/>
              </a:rPr>
              <a:t>Epoch </a:t>
            </a:r>
            <a:r>
              <a:rPr lang="ko-KR" altLang="en-US" sz="2400" dirty="0">
                <a:latin typeface="넥슨Lv1고딕 OTF" pitchFamily="50" charset="-127"/>
                <a:ea typeface="넥슨Lv1고딕 OTF" pitchFamily="50" charset="-127"/>
              </a:rPr>
              <a:t>수 제한</a:t>
            </a:r>
          </a:p>
        </p:txBody>
      </p:sp>
      <p:sp>
        <p:nvSpPr>
          <p:cNvPr id="16" name="TextBox 15"/>
          <p:cNvSpPr txBox="1"/>
          <p:nvPr/>
        </p:nvSpPr>
        <p:spPr>
          <a:xfrm>
            <a:off x="4000464" y="6572260"/>
            <a:ext cx="4929222" cy="1446550"/>
          </a:xfrm>
          <a:prstGeom prst="rect">
            <a:avLst/>
          </a:prstGeom>
          <a:noFill/>
        </p:spPr>
        <p:txBody>
          <a:bodyPr wrap="square" rtlCol="0">
            <a:spAutoFit/>
          </a:bodyPr>
          <a:lstStyle/>
          <a:p>
            <a:r>
              <a:rPr lang="ko-KR" altLang="en-US" sz="3200" dirty="0">
                <a:latin typeface="넥슨Lv1고딕 OTF Bold" pitchFamily="50" charset="-127"/>
                <a:ea typeface="넥슨Lv1고딕 OTF Bold" pitchFamily="50" charset="-127"/>
              </a:rPr>
              <a:t>컴퓨팅 단위 문제</a:t>
            </a:r>
            <a:endParaRPr lang="en-US" altLang="ko-KR" sz="3200" dirty="0">
              <a:latin typeface="넥슨Lv1고딕 OTF Bold" pitchFamily="50" charset="-127"/>
              <a:ea typeface="넥슨Lv1고딕 OTF Bold" pitchFamily="50" charset="-127"/>
            </a:endParaRPr>
          </a:p>
          <a:p>
            <a:endParaRPr lang="en-US" altLang="ko-KR" sz="3200" b="1" dirty="0">
              <a:latin typeface="넥슨Lv1고딕 OTF" pitchFamily="50" charset="-127"/>
              <a:ea typeface="넥슨Lv1고딕 OTF" pitchFamily="50" charset="-127"/>
            </a:endParaRPr>
          </a:p>
          <a:p>
            <a:r>
              <a:rPr lang="en-US" altLang="ko-KR" sz="2400" dirty="0">
                <a:latin typeface="넥슨Lv1고딕 OTF" pitchFamily="50" charset="-127"/>
                <a:ea typeface="넥슨Lv1고딕 OTF" pitchFamily="50" charset="-127"/>
              </a:rPr>
              <a:t>- </a:t>
            </a:r>
            <a:r>
              <a:rPr lang="ko-KR" altLang="en-US" sz="2400" dirty="0">
                <a:latin typeface="넥슨Lv1고딕 OTF" pitchFamily="50" charset="-127"/>
                <a:ea typeface="넥슨Lv1고딕 OTF" pitchFamily="50" charset="-127"/>
              </a:rPr>
              <a:t>일정량 연산 이후 사용 불가능</a:t>
            </a:r>
          </a:p>
        </p:txBody>
      </p:sp>
      <p:sp>
        <p:nvSpPr>
          <p:cNvPr id="17" name="TextBox 16"/>
          <p:cNvSpPr txBox="1"/>
          <p:nvPr/>
        </p:nvSpPr>
        <p:spPr>
          <a:xfrm>
            <a:off x="10858512" y="6500822"/>
            <a:ext cx="6572296" cy="584775"/>
          </a:xfrm>
          <a:prstGeom prst="rect">
            <a:avLst/>
          </a:prstGeom>
          <a:noFill/>
        </p:spPr>
        <p:txBody>
          <a:bodyPr wrap="square" rtlCol="0">
            <a:spAutoFit/>
          </a:bodyPr>
          <a:lstStyle/>
          <a:p>
            <a:r>
              <a:rPr lang="en-US" altLang="ko-KR" sz="3200" dirty="0">
                <a:latin typeface="넥슨Lv1고딕 OTF Bold" pitchFamily="50" charset="-127"/>
                <a:ea typeface="넥슨Lv1고딕 OTF Bold" pitchFamily="50" charset="-127"/>
              </a:rPr>
              <a:t>Azure, AWS </a:t>
            </a:r>
            <a:r>
              <a:rPr lang="ko-KR" altLang="en-US" sz="3200" dirty="0">
                <a:latin typeface="넥슨Lv1고딕 OTF Bold" pitchFamily="50" charset="-127"/>
                <a:ea typeface="넥슨Lv1고딕 OTF Bold" pitchFamily="50" charset="-127"/>
              </a:rPr>
              <a:t>사용 시 비용 문제</a:t>
            </a:r>
          </a:p>
        </p:txBody>
      </p:sp>
      <p:sp>
        <p:nvSpPr>
          <p:cNvPr id="18" name="직사각형 17"/>
          <p:cNvSpPr/>
          <p:nvPr/>
        </p:nvSpPr>
        <p:spPr>
          <a:xfrm>
            <a:off x="9786942" y="5643566"/>
            <a:ext cx="71438" cy="3600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19" name="직사각형 18"/>
          <p:cNvSpPr/>
          <p:nvPr/>
        </p:nvSpPr>
        <p:spPr>
          <a:xfrm rot="10800000" flipH="1">
            <a:off x="2271902" y="5143500"/>
            <a:ext cx="6480000" cy="714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21" name="Object 10"/>
          <p:cNvSpPr txBox="1"/>
          <p:nvPr/>
        </p:nvSpPr>
        <p:spPr>
          <a:xfrm>
            <a:off x="500002" y="2714608"/>
            <a:ext cx="2786082" cy="461665"/>
          </a:xfrm>
          <a:prstGeom prst="rect">
            <a:avLst/>
          </a:prstGeom>
          <a:noFill/>
        </p:spPr>
        <p:txBody>
          <a:bodyPr wrap="square" rtlCol="0" anchor="t">
            <a:spAutoFit/>
          </a:bodyPr>
          <a:lstStyle/>
          <a:p>
            <a:pPr algn="ctr"/>
            <a:r>
              <a:rPr lang="ko-KR" altLang="en-US" sz="2400" dirty="0">
                <a:solidFill>
                  <a:srgbClr val="000000"/>
                </a:solidFill>
                <a:latin typeface="넥슨Lv1고딕 OTF Bold" pitchFamily="50" charset="-127"/>
                <a:ea typeface="넥슨Lv1고딕 OTF Bold" pitchFamily="50" charset="-127"/>
              </a:rPr>
              <a:t>한계</a:t>
            </a:r>
            <a:endParaRPr lang="en-US" altLang="ko-KR" sz="2400" dirty="0">
              <a:solidFill>
                <a:srgbClr val="000000"/>
              </a:solidFill>
              <a:latin typeface="넥슨Lv1고딕 OTF Bold" pitchFamily="50" charset="-127"/>
              <a:ea typeface="넥슨Lv1고딕 OTF Bold" pitchFamily="50" charset="-127"/>
            </a:endParaRPr>
          </a:p>
        </p:txBody>
      </p:sp>
      <p:sp>
        <p:nvSpPr>
          <p:cNvPr id="27" name="직사각형 26"/>
          <p:cNvSpPr/>
          <p:nvPr/>
        </p:nvSpPr>
        <p:spPr>
          <a:xfrm rot="10800000" flipH="1">
            <a:off x="10858512" y="5143500"/>
            <a:ext cx="6480000" cy="714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28" name="타원 27"/>
          <p:cNvSpPr/>
          <p:nvPr/>
        </p:nvSpPr>
        <p:spPr>
          <a:xfrm>
            <a:off x="8072430" y="3786178"/>
            <a:ext cx="3571900" cy="2571768"/>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p:cNvSpPr txBox="1"/>
          <p:nvPr/>
        </p:nvSpPr>
        <p:spPr>
          <a:xfrm>
            <a:off x="8501058" y="4786310"/>
            <a:ext cx="2749554" cy="646331"/>
          </a:xfrm>
          <a:prstGeom prst="rect">
            <a:avLst/>
          </a:prstGeom>
          <a:noFill/>
        </p:spPr>
        <p:txBody>
          <a:bodyPr wrap="square" rtlCol="0">
            <a:spAutoFit/>
          </a:bodyPr>
          <a:lstStyle/>
          <a:p>
            <a:pPr algn="ctr"/>
            <a:r>
              <a:rPr lang="ko-KR" altLang="en-US" sz="3600" b="1" dirty="0">
                <a:latin typeface="넥슨Lv1고딕 OTF" pitchFamily="50" charset="-127"/>
                <a:ea typeface="넥슨Lv1고딕 OTF" pitchFamily="50" charset="-127"/>
              </a:rPr>
              <a:t>장비문제</a:t>
            </a:r>
            <a:endParaRPr lang="en-US" altLang="ko-KR" sz="3600" b="1" dirty="0">
              <a:latin typeface="넥슨Lv1고딕 OTF" pitchFamily="50" charset="-127"/>
              <a:ea typeface="넥슨Lv1고딕 OTF" pitchFamily="50" charset="-127"/>
            </a:endParaRPr>
          </a:p>
        </p:txBody>
      </p:sp>
      <p:sp>
        <p:nvSpPr>
          <p:cNvPr id="20"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753009"/>
            <a:ext cx="2728364" cy="461665"/>
          </a:xfrm>
          <a:prstGeom prst="rect">
            <a:avLst/>
          </a:prstGeom>
          <a:noFill/>
        </p:spPr>
        <p:txBody>
          <a:bodyPr wrap="square" rtlCol="0">
            <a:spAutoFit/>
          </a:bodyPr>
          <a:lstStyle/>
          <a:p>
            <a:pPr algn="ctr"/>
            <a:r>
              <a:rPr lang="ko-KR" altLang="en-US" sz="2400" dirty="0" smtClean="0">
                <a:solidFill>
                  <a:srgbClr val="000000"/>
                </a:solidFill>
                <a:latin typeface="넥슨Lv1고딕 OTF Bold" pitchFamily="50" charset="-127"/>
                <a:ea typeface="넥슨Lv1고딕 OTF Bold" pitchFamily="50" charset="-127"/>
              </a:rPr>
              <a:t>아쉬운 점</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ko-KR" altLang="en-US" sz="4000" dirty="0" err="1" smtClean="0">
                <a:latin typeface="넥슨Lv1고딕 OTF Bold" pitchFamily="50" charset="-127"/>
                <a:ea typeface="넥슨Lv1고딕 OTF Bold" pitchFamily="50" charset="-127"/>
              </a:rPr>
              <a:t>데이터셋</a:t>
            </a:r>
            <a:r>
              <a:rPr lang="ko-KR" altLang="en-US" sz="4000" dirty="0" smtClean="0">
                <a:latin typeface="넥슨Lv1고딕 OTF Bold" pitchFamily="50" charset="-127"/>
                <a:ea typeface="넥슨Lv1고딕 OTF Bold" pitchFamily="50" charset="-127"/>
              </a:rPr>
              <a:t> 문제</a:t>
            </a:r>
          </a:p>
        </p:txBody>
      </p:sp>
      <p:sp>
        <p:nvSpPr>
          <p:cNvPr id="25" name="TextBox 24"/>
          <p:cNvSpPr txBox="1"/>
          <p:nvPr/>
        </p:nvSpPr>
        <p:spPr>
          <a:xfrm>
            <a:off x="4643406" y="3643302"/>
            <a:ext cx="4286280" cy="584775"/>
          </a:xfrm>
          <a:prstGeom prst="rect">
            <a:avLst/>
          </a:prstGeom>
          <a:noFill/>
        </p:spPr>
        <p:txBody>
          <a:bodyPr wrap="square" rtlCol="0">
            <a:spAutoFit/>
          </a:bodyPr>
          <a:lstStyle/>
          <a:p>
            <a:r>
              <a:rPr lang="ko-KR" altLang="en-US" sz="3200" b="1" dirty="0">
                <a:latin typeface="넥슨Lv1고딕 OTF" pitchFamily="50" charset="-127"/>
                <a:ea typeface="넥슨Lv1고딕 OTF" pitchFamily="50" charset="-127"/>
              </a:rPr>
              <a:t>너무 많은 </a:t>
            </a:r>
            <a:r>
              <a:rPr lang="ko-KR" altLang="en-US" sz="3200" b="1" dirty="0" err="1">
                <a:latin typeface="넥슨Lv1고딕 OTF" pitchFamily="50" charset="-127"/>
                <a:ea typeface="넥슨Lv1고딕 OTF" pitchFamily="50" charset="-127"/>
              </a:rPr>
              <a:t>결측치</a:t>
            </a:r>
            <a:endParaRPr lang="ko-KR" altLang="en-US" sz="3200" b="1" dirty="0">
              <a:latin typeface="넥슨Lv1고딕 OTF" pitchFamily="50" charset="-127"/>
              <a:ea typeface="넥슨Lv1고딕 OTF" pitchFamily="50" charset="-127"/>
            </a:endParaRPr>
          </a:p>
        </p:txBody>
      </p:sp>
      <p:sp>
        <p:nvSpPr>
          <p:cNvPr id="26" name="TextBox 25"/>
          <p:cNvSpPr txBox="1"/>
          <p:nvPr/>
        </p:nvSpPr>
        <p:spPr>
          <a:xfrm>
            <a:off x="11144264" y="2357418"/>
            <a:ext cx="5715040" cy="2954655"/>
          </a:xfrm>
          <a:prstGeom prst="rect">
            <a:avLst/>
          </a:prstGeom>
          <a:noFill/>
        </p:spPr>
        <p:txBody>
          <a:bodyPr wrap="square" rtlCol="0">
            <a:spAutoFit/>
          </a:bodyPr>
          <a:lstStyle/>
          <a:p>
            <a:r>
              <a:rPr lang="ko-KR" altLang="en-US" sz="3200" b="1" dirty="0">
                <a:latin typeface="넥슨Lv1고딕 OTF" pitchFamily="50" charset="-127"/>
                <a:ea typeface="넥슨Lv1고딕 OTF" pitchFamily="50" charset="-127"/>
              </a:rPr>
              <a:t>체계적이지 못한 </a:t>
            </a:r>
            <a:r>
              <a:rPr lang="ko-KR" altLang="en-US" sz="3200" b="1" dirty="0" err="1">
                <a:latin typeface="넥슨Lv1고딕 OTF" pitchFamily="50" charset="-127"/>
                <a:ea typeface="넥슨Lv1고딕 OTF" pitchFamily="50" charset="-127"/>
              </a:rPr>
              <a:t>데이터셋</a:t>
            </a:r>
            <a:endParaRPr lang="en-US" altLang="ko-KR" sz="3200" b="1" dirty="0">
              <a:latin typeface="넥슨Lv1고딕 OTF" pitchFamily="50" charset="-127"/>
              <a:ea typeface="넥슨Lv1고딕 OTF" pitchFamily="50" charset="-127"/>
            </a:endParaRPr>
          </a:p>
          <a:p>
            <a:endParaRPr lang="en-US" altLang="ko-KR" sz="1000" b="1" dirty="0">
              <a:latin typeface="넥슨Lv1고딕 OTF" pitchFamily="50" charset="-127"/>
              <a:ea typeface="넥슨Lv1고딕 OTF" pitchFamily="50" charset="-127"/>
            </a:endParaRPr>
          </a:p>
          <a:p>
            <a:pPr>
              <a:buFontTx/>
              <a:buChar char="-"/>
            </a:pPr>
            <a:r>
              <a:rPr lang="ko-KR" altLang="en-US" sz="2400" dirty="0">
                <a:latin typeface="넥슨Lv1고딕 OTF" pitchFamily="50" charset="-127"/>
                <a:ea typeface="넥슨Lv1고딕 OTF" pitchFamily="50" charset="-127"/>
              </a:rPr>
              <a:t> 같은 </a:t>
            </a:r>
            <a:r>
              <a:rPr lang="ko-KR" altLang="en-US" sz="2400" dirty="0" err="1">
                <a:latin typeface="넥슨Lv1고딕 OTF" pitchFamily="50" charset="-127"/>
                <a:ea typeface="넥슨Lv1고딕 OTF" pitchFamily="50" charset="-127"/>
              </a:rPr>
              <a:t>데이터셋</a:t>
            </a:r>
            <a:r>
              <a:rPr lang="ko-KR" altLang="en-US" sz="2400" dirty="0">
                <a:latin typeface="넥슨Lv1고딕 OTF" pitchFamily="50" charset="-127"/>
                <a:ea typeface="넥슨Lv1고딕 OTF" pitchFamily="50" charset="-127"/>
              </a:rPr>
              <a:t> 내에서 </a:t>
            </a:r>
            <a:endParaRPr lang="en-US" altLang="ko-KR" sz="2400" dirty="0">
              <a:latin typeface="넥슨Lv1고딕 OTF" pitchFamily="50" charset="-127"/>
              <a:ea typeface="넥슨Lv1고딕 OTF" pitchFamily="50" charset="-127"/>
            </a:endParaRPr>
          </a:p>
          <a:p>
            <a:r>
              <a:rPr lang="en-US" altLang="ko-KR" sz="2400" dirty="0">
                <a:latin typeface="넥슨Lv1고딕 OTF" pitchFamily="50" charset="-127"/>
                <a:ea typeface="넥슨Lv1고딕 OTF" pitchFamily="50" charset="-127"/>
              </a:rPr>
              <a:t>  </a:t>
            </a:r>
            <a:r>
              <a:rPr lang="ko-KR" altLang="en-US" sz="2400" dirty="0" err="1">
                <a:latin typeface="넥슨Lv1고딕 OTF" pitchFamily="50" charset="-127"/>
                <a:ea typeface="넥슨Lv1고딕 OTF" pitchFamily="50" charset="-127"/>
              </a:rPr>
              <a:t>농장별로</a:t>
            </a:r>
            <a:r>
              <a:rPr lang="ko-KR" altLang="en-US" sz="2400" dirty="0">
                <a:latin typeface="넥슨Lv1고딕 OTF" pitchFamily="50" charset="-127"/>
                <a:ea typeface="넥슨Lv1고딕 OTF" pitchFamily="50" charset="-127"/>
              </a:rPr>
              <a:t> </a:t>
            </a:r>
            <a:r>
              <a:rPr lang="en-US" altLang="ko-KR" sz="2400" dirty="0">
                <a:latin typeface="넥슨Lv1고딕 OTF" pitchFamily="50" charset="-127"/>
                <a:ea typeface="넥슨Lv1고딕 OTF" pitchFamily="50" charset="-127"/>
              </a:rPr>
              <a:t>feature </a:t>
            </a:r>
            <a:r>
              <a:rPr lang="ko-KR" altLang="en-US" sz="2400" dirty="0">
                <a:latin typeface="넥슨Lv1고딕 OTF" pitchFamily="50" charset="-127"/>
                <a:ea typeface="넥슨Lv1고딕 OTF" pitchFamily="50" charset="-127"/>
              </a:rPr>
              <a:t>등 데이터 구조 다름</a:t>
            </a:r>
            <a:endParaRPr lang="en-US" altLang="ko-KR" sz="2400" dirty="0">
              <a:latin typeface="넥슨Lv1고딕 OTF" pitchFamily="50" charset="-127"/>
              <a:ea typeface="넥슨Lv1고딕 OTF" pitchFamily="50" charset="-127"/>
            </a:endParaRPr>
          </a:p>
          <a:p>
            <a:pPr>
              <a:buFontTx/>
              <a:buChar char="-"/>
            </a:pPr>
            <a:endParaRPr lang="en-US" altLang="ko-KR" sz="2400" dirty="0">
              <a:latin typeface="넥슨Lv1고딕 OTF" pitchFamily="50" charset="-127"/>
              <a:ea typeface="넥슨Lv1고딕 OTF" pitchFamily="50" charset="-127"/>
            </a:endParaRPr>
          </a:p>
          <a:p>
            <a:pPr>
              <a:buFontTx/>
              <a:buChar char="-"/>
            </a:pPr>
            <a:r>
              <a:rPr lang="ko-KR" altLang="en-US" sz="2400" dirty="0" smtClean="0">
                <a:latin typeface="넥슨Lv1고딕 OTF" pitchFamily="50" charset="-127"/>
                <a:ea typeface="넥슨Lv1고딕 OTF" pitchFamily="50" charset="-127"/>
              </a:rPr>
              <a:t> 모든 농장에 대한 품질 데이터 결여</a:t>
            </a:r>
            <a:endParaRPr lang="en-US" altLang="ko-KR" sz="2400" dirty="0">
              <a:latin typeface="넥슨Lv1고딕 OTF" pitchFamily="50" charset="-127"/>
              <a:ea typeface="넥슨Lv1고딕 OTF" pitchFamily="50" charset="-127"/>
            </a:endParaRPr>
          </a:p>
          <a:p>
            <a:pPr>
              <a:buFontTx/>
              <a:buChar char="-"/>
            </a:pPr>
            <a:endParaRPr lang="en-US" altLang="ko-KR" sz="2400" dirty="0">
              <a:latin typeface="넥슨Lv1고딕 OTF" pitchFamily="50" charset="-127"/>
              <a:ea typeface="넥슨Lv1고딕 OTF" pitchFamily="50" charset="-127"/>
            </a:endParaRPr>
          </a:p>
          <a:p>
            <a:pPr>
              <a:buFontTx/>
              <a:buChar char="-"/>
            </a:pPr>
            <a:r>
              <a:rPr lang="en-US" altLang="ko-KR" sz="2400" dirty="0">
                <a:latin typeface="넥슨Lv1고딕 OTF" pitchFamily="50" charset="-127"/>
                <a:ea typeface="넥슨Lv1고딕 OTF" pitchFamily="50" charset="-127"/>
              </a:rPr>
              <a:t> </a:t>
            </a:r>
            <a:r>
              <a:rPr lang="ko-KR" altLang="en-US" sz="2400" dirty="0">
                <a:latin typeface="넥슨Lv1고딕 OTF" pitchFamily="50" charset="-127"/>
                <a:ea typeface="넥슨Lv1고딕 OTF" pitchFamily="50" charset="-127"/>
              </a:rPr>
              <a:t>제각기 다른 측정 시간 간격</a:t>
            </a:r>
          </a:p>
        </p:txBody>
      </p:sp>
      <p:sp>
        <p:nvSpPr>
          <p:cNvPr id="27" name="TextBox 26"/>
          <p:cNvSpPr txBox="1"/>
          <p:nvPr/>
        </p:nvSpPr>
        <p:spPr>
          <a:xfrm>
            <a:off x="4643406" y="7143764"/>
            <a:ext cx="3429023" cy="584775"/>
          </a:xfrm>
          <a:prstGeom prst="rect">
            <a:avLst/>
          </a:prstGeom>
          <a:noFill/>
        </p:spPr>
        <p:txBody>
          <a:bodyPr wrap="square" rtlCol="0">
            <a:spAutoFit/>
          </a:bodyPr>
          <a:lstStyle/>
          <a:p>
            <a:r>
              <a:rPr lang="ko-KR" altLang="en-US" sz="3200" b="1" dirty="0">
                <a:latin typeface="넥슨Lv1고딕 OTF" pitchFamily="50" charset="-127"/>
                <a:ea typeface="넥슨Lv1고딕 OTF" pitchFamily="50" charset="-127"/>
              </a:rPr>
              <a:t>부실한 생육지표</a:t>
            </a:r>
          </a:p>
        </p:txBody>
      </p:sp>
      <p:sp>
        <p:nvSpPr>
          <p:cNvPr id="28" name="TextBox 27"/>
          <p:cNvSpPr txBox="1"/>
          <p:nvPr/>
        </p:nvSpPr>
        <p:spPr>
          <a:xfrm>
            <a:off x="11001388" y="7143764"/>
            <a:ext cx="6072230" cy="584775"/>
          </a:xfrm>
          <a:prstGeom prst="rect">
            <a:avLst/>
          </a:prstGeom>
          <a:noFill/>
        </p:spPr>
        <p:txBody>
          <a:bodyPr wrap="square" rtlCol="0">
            <a:spAutoFit/>
          </a:bodyPr>
          <a:lstStyle/>
          <a:p>
            <a:r>
              <a:rPr lang="ko-KR" altLang="en-US" sz="3200" b="1" dirty="0">
                <a:latin typeface="넥슨Lv1고딕 OTF" pitchFamily="50" charset="-127"/>
                <a:ea typeface="넥슨Lv1고딕 OTF" pitchFamily="50" charset="-127"/>
              </a:rPr>
              <a:t>파괴지표에 필수적인 </a:t>
            </a:r>
            <a:r>
              <a:rPr lang="en-US" altLang="ko-KR" sz="3200" b="1" dirty="0">
                <a:latin typeface="넥슨Lv1고딕 OTF" pitchFamily="50" charset="-127"/>
                <a:ea typeface="넥슨Lv1고딕 OTF" pitchFamily="50" charset="-127"/>
              </a:rPr>
              <a:t>id</a:t>
            </a:r>
            <a:r>
              <a:rPr lang="ko-KR" altLang="en-US" sz="3200" b="1" dirty="0">
                <a:latin typeface="넥슨Lv1고딕 OTF" pitchFamily="50" charset="-127"/>
                <a:ea typeface="넥슨Lv1고딕 OTF" pitchFamily="50" charset="-127"/>
              </a:rPr>
              <a:t>의 부재</a:t>
            </a:r>
          </a:p>
        </p:txBody>
      </p:sp>
      <p:sp>
        <p:nvSpPr>
          <p:cNvPr id="29" name="직사각형 28"/>
          <p:cNvSpPr/>
          <p:nvPr/>
        </p:nvSpPr>
        <p:spPr>
          <a:xfrm>
            <a:off x="9572628" y="2357418"/>
            <a:ext cx="71438" cy="2520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30" name="직사각형 29"/>
          <p:cNvSpPr/>
          <p:nvPr/>
        </p:nvSpPr>
        <p:spPr>
          <a:xfrm>
            <a:off x="9572628" y="5643566"/>
            <a:ext cx="71438" cy="3600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31" name="직사각형 30"/>
          <p:cNvSpPr/>
          <p:nvPr/>
        </p:nvSpPr>
        <p:spPr>
          <a:xfrm rot="10800000" flipH="1">
            <a:off x="2271902" y="5643566"/>
            <a:ext cx="6480000" cy="714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32" name="직사각형 31"/>
          <p:cNvSpPr/>
          <p:nvPr/>
        </p:nvSpPr>
        <p:spPr>
          <a:xfrm rot="10800000" flipH="1">
            <a:off x="10358446" y="5643567"/>
            <a:ext cx="6480000" cy="7143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넥슨Lv1고딕 OTF" pitchFamily="50" charset="-127"/>
              <a:ea typeface="넥슨Lv1고딕 OTF" pitchFamily="50" charset="-127"/>
            </a:endParaRPr>
          </a:p>
        </p:txBody>
      </p:sp>
      <p:sp>
        <p:nvSpPr>
          <p:cNvPr id="33" name="타원 32"/>
          <p:cNvSpPr/>
          <p:nvPr/>
        </p:nvSpPr>
        <p:spPr>
          <a:xfrm>
            <a:off x="8000992" y="4571996"/>
            <a:ext cx="3143272" cy="2286016"/>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8215306" y="5357814"/>
            <a:ext cx="2749554" cy="646331"/>
          </a:xfrm>
          <a:prstGeom prst="rect">
            <a:avLst/>
          </a:prstGeom>
          <a:noFill/>
        </p:spPr>
        <p:txBody>
          <a:bodyPr wrap="square" rtlCol="0">
            <a:spAutoFit/>
          </a:bodyPr>
          <a:lstStyle/>
          <a:p>
            <a:pPr algn="ctr"/>
            <a:r>
              <a:rPr lang="ko-KR" altLang="en-US" sz="3600" b="1" dirty="0">
                <a:latin typeface="넥슨Lv1고딕 OTF" pitchFamily="50" charset="-127"/>
                <a:ea typeface="넥슨Lv1고딕 OTF" pitchFamily="50" charset="-127"/>
              </a:rPr>
              <a:t>완성도</a:t>
            </a:r>
            <a:endParaRPr lang="en-US" altLang="ko-KR" sz="3600" b="1" dirty="0">
              <a:latin typeface="넥슨Lv1고딕 OTF" pitchFamily="50" charset="-127"/>
              <a:ea typeface="넥슨Lv1고딕 OTF" pitchFamily="50" charset="-127"/>
            </a:endParaRPr>
          </a:p>
        </p:txBody>
      </p:sp>
    </p:spTree>
    <p:extLst>
      <p:ext uri="{BB962C8B-B14F-4D97-AF65-F5344CB8AC3E}">
        <p14:creationId xmlns="" xmlns:p14="http://schemas.microsoft.com/office/powerpoint/2010/main" val="15007506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24">
            <a:extLst>
              <a:ext uri="{FF2B5EF4-FFF2-40B4-BE49-F238E27FC236}">
                <a16:creationId xmlns="" xmlns:a16="http://schemas.microsoft.com/office/drawing/2014/main" id="{424F1DC7-1F2C-51F2-2093-7CBC592C91A5}"/>
              </a:ext>
            </a:extLst>
          </p:cNvPr>
          <p:cNvSpPr/>
          <p:nvPr/>
        </p:nvSpPr>
        <p:spPr>
          <a:xfrm>
            <a:off x="3527376" y="2235062"/>
            <a:ext cx="13177464" cy="7051842"/>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Object 10"/>
          <p:cNvSpPr txBox="1"/>
          <p:nvPr/>
        </p:nvSpPr>
        <p:spPr>
          <a:xfrm>
            <a:off x="719008" y="500030"/>
            <a:ext cx="2440444" cy="1938992"/>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ko-KR" altLang="en-US" sz="4000" dirty="0" smtClean="0">
                <a:solidFill>
                  <a:srgbClr val="000000"/>
                </a:solidFill>
                <a:latin typeface="넥슨Lv1고딕 OTF Bold" pitchFamily="50" charset="-127"/>
                <a:ea typeface="넥슨Lv1고딕 OTF Bold" pitchFamily="50" charset="-127"/>
              </a:rPr>
              <a:t>자체 평가 의견</a:t>
            </a:r>
            <a:endParaRPr lang="ko-KR" altLang="en-US" sz="4000" dirty="0">
              <a:solidFill>
                <a:srgbClr val="000000"/>
              </a:solidFill>
              <a:latin typeface="넥슨Lv1고딕 OTF Bold" pitchFamily="50" charset="-127"/>
              <a:ea typeface="넥슨Lv1고딕 OTF Bold" pitchFamily="50" charset="-127"/>
            </a:endParaRPr>
          </a:p>
        </p:txBody>
      </p:sp>
      <p:sp>
        <p:nvSpPr>
          <p:cNvPr id="5" name="TextBox 4"/>
          <p:cNvSpPr txBox="1"/>
          <p:nvPr/>
        </p:nvSpPr>
        <p:spPr>
          <a:xfrm>
            <a:off x="575048" y="2753009"/>
            <a:ext cx="2728364" cy="461665"/>
          </a:xfrm>
          <a:prstGeom prst="rect">
            <a:avLst/>
          </a:prstGeom>
          <a:noFill/>
        </p:spPr>
        <p:txBody>
          <a:bodyPr wrap="square" rtlCol="0">
            <a:spAutoFit/>
          </a:bodyPr>
          <a:lstStyle/>
          <a:p>
            <a:pPr algn="ctr"/>
            <a:r>
              <a:rPr lang="ko-KR" altLang="en-US" sz="2400" dirty="0" smtClean="0">
                <a:solidFill>
                  <a:srgbClr val="000000"/>
                </a:solidFill>
                <a:latin typeface="넥슨Lv1고딕 OTF Bold" pitchFamily="50" charset="-127"/>
                <a:ea typeface="넥슨Lv1고딕 OTF Bold" pitchFamily="50" charset="-127"/>
              </a:rPr>
              <a:t>아쉬운 점</a:t>
            </a:r>
            <a:endParaRPr lang="en-US" altLang="ko-KR" sz="2400" dirty="0">
              <a:solidFill>
                <a:srgbClr val="000000"/>
              </a:solidFill>
              <a:latin typeface="넥슨Lv1고딕 OTF Bold" pitchFamily="50" charset="-127"/>
              <a:ea typeface="넥슨Lv1고딕 OTF Bold" pitchFamily="50" charset="-127"/>
            </a:endParaRPr>
          </a:p>
        </p:txBody>
      </p:sp>
      <p:sp>
        <p:nvSpPr>
          <p:cNvPr id="59" name="TextBox 58">
            <a:extLst>
              <a:ext uri="{FF2B5EF4-FFF2-40B4-BE49-F238E27FC236}">
                <a16:creationId xmlns="" xmlns:a16="http://schemas.microsoft.com/office/drawing/2014/main"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ko-KR" altLang="en-US" sz="4000" dirty="0" err="1" smtClean="0">
                <a:latin typeface="넥슨Lv1고딕 OTF Bold" pitchFamily="50" charset="-127"/>
                <a:ea typeface="넥슨Lv1고딕 OTF Bold" pitchFamily="50" charset="-127"/>
              </a:rPr>
              <a:t>데이터셋</a:t>
            </a:r>
            <a:r>
              <a:rPr lang="ko-KR" altLang="en-US" sz="4000" dirty="0" smtClean="0">
                <a:latin typeface="넥슨Lv1고딕 OTF Bold" pitchFamily="50" charset="-127"/>
                <a:ea typeface="넥슨Lv1고딕 OTF Bold" pitchFamily="50" charset="-127"/>
              </a:rPr>
              <a:t> 문제</a:t>
            </a:r>
          </a:p>
        </p:txBody>
      </p:sp>
      <p:sp>
        <p:nvSpPr>
          <p:cNvPr id="15" name="직사각형 14"/>
          <p:cNvSpPr/>
          <p:nvPr/>
        </p:nvSpPr>
        <p:spPr>
          <a:xfrm>
            <a:off x="6000728" y="3000360"/>
            <a:ext cx="9358378" cy="60722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1"/>
          <p:cNvGrpSpPr/>
          <p:nvPr/>
        </p:nvGrpSpPr>
        <p:grpSpPr>
          <a:xfrm>
            <a:off x="6072166" y="3428988"/>
            <a:ext cx="8858312" cy="5357850"/>
            <a:chOff x="6475926" y="2880511"/>
            <a:chExt cx="7697274" cy="4496427"/>
          </a:xfrm>
        </p:grpSpPr>
        <p:pic>
          <p:nvPicPr>
            <p:cNvPr id="17" name="그림 16" descr="텍스트, 스크린샷, 폰트, 번호이(가) 표시된 사진&#10;&#10;자동 생성된 설명">
              <a:extLst>
                <a:ext uri="{FF2B5EF4-FFF2-40B4-BE49-F238E27FC236}">
                  <a16:creationId xmlns="" xmlns:a16="http://schemas.microsoft.com/office/drawing/2014/main" id="{B0989AEE-95E6-616A-AD1A-F0E47DAB8525}"/>
                </a:ext>
              </a:extLst>
            </p:cNvPr>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6475926" y="2880511"/>
              <a:ext cx="7697274" cy="4496427"/>
            </a:xfrm>
            <a:prstGeom prst="rect">
              <a:avLst/>
            </a:prstGeom>
          </p:spPr>
        </p:pic>
        <p:sp>
          <p:nvSpPr>
            <p:cNvPr id="18" name="직사각형 17">
              <a:extLst>
                <a:ext uri="{FF2B5EF4-FFF2-40B4-BE49-F238E27FC236}">
                  <a16:creationId xmlns="" xmlns:a16="http://schemas.microsoft.com/office/drawing/2014/main" id="{2C5C6C6E-BA15-8761-D93C-4CCC3FCEC633}"/>
                </a:ext>
              </a:extLst>
            </p:cNvPr>
            <p:cNvSpPr/>
            <p:nvPr/>
          </p:nvSpPr>
          <p:spPr>
            <a:xfrm>
              <a:off x="7103524" y="3457628"/>
              <a:ext cx="6917275" cy="12286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9" name="직선 연결선 18">
              <a:extLst>
                <a:ext uri="{FF2B5EF4-FFF2-40B4-BE49-F238E27FC236}">
                  <a16:creationId xmlns="" xmlns:a16="http://schemas.microsoft.com/office/drawing/2014/main" id="{7179E69A-E607-7927-6984-5DE51F0B1585}"/>
                </a:ext>
              </a:extLst>
            </p:cNvPr>
            <p:cNvCxnSpPr/>
            <p:nvPr/>
          </p:nvCxnSpPr>
          <p:spPr>
            <a:xfrm>
              <a:off x="12644462" y="6786574"/>
              <a:ext cx="12954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0" name="직선 연결선 19">
              <a:extLst>
                <a:ext uri="{FF2B5EF4-FFF2-40B4-BE49-F238E27FC236}">
                  <a16:creationId xmlns="" xmlns:a16="http://schemas.microsoft.com/office/drawing/2014/main" id="{720A4CEC-366F-EE84-C537-B7B0FE62638B}"/>
                </a:ext>
              </a:extLst>
            </p:cNvPr>
            <p:cNvCxnSpPr/>
            <p:nvPr/>
          </p:nvCxnSpPr>
          <p:spPr>
            <a:xfrm>
              <a:off x="7467600" y="7200900"/>
              <a:ext cx="1295400" cy="0"/>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grpSp>
      <p:pic>
        <p:nvPicPr>
          <p:cNvPr id="21" name="그림 20" descr="텍스트, 폰트, 로고, 그래픽이(가) 표시된 사진&#10;&#10;자동 생성된 설명">
            <a:extLst>
              <a:ext uri="{FF2B5EF4-FFF2-40B4-BE49-F238E27FC236}">
                <a16:creationId xmlns="" xmlns:a16="http://schemas.microsoft.com/office/drawing/2014/main" id="{F2289410-15D3-CA16-A81D-462C133CD392}"/>
              </a:ext>
            </a:extLst>
          </p:cNvPr>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143340" y="2214542"/>
            <a:ext cx="3315163" cy="1333686"/>
          </a:xfrm>
          <a:prstGeom prst="rect">
            <a:avLst/>
          </a:prstGeom>
        </p:spPr>
      </p:pic>
    </p:spTree>
    <p:extLst>
      <p:ext uri="{BB962C8B-B14F-4D97-AF65-F5344CB8AC3E}">
        <p14:creationId xmlns="" xmlns:p14="http://schemas.microsoft.com/office/powerpoint/2010/main" val="15007506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0"/>
          <p:cNvSpPr txBox="1"/>
          <p:nvPr/>
        </p:nvSpPr>
        <p:spPr>
          <a:xfrm>
            <a:off x="719008" y="500030"/>
            <a:ext cx="2440444" cy="1323439"/>
          </a:xfrm>
          <a:prstGeom prst="rect">
            <a:avLst/>
          </a:prstGeom>
          <a:noFill/>
        </p:spPr>
        <p:txBody>
          <a:bodyPr wrap="square" rtlCol="0" anchor="t">
            <a:spAutoFit/>
          </a:bodyPr>
          <a:lstStyle/>
          <a:p>
            <a:r>
              <a:rPr lang="en-US" altLang="ko-KR" sz="4000" dirty="0" smtClean="0">
                <a:solidFill>
                  <a:srgbClr val="000000"/>
                </a:solidFill>
                <a:latin typeface="넥슨Lv1고딕 OTF Bold" pitchFamily="50" charset="-127"/>
                <a:ea typeface="넥슨Lv1고딕 OTF Bold" pitchFamily="50" charset="-127"/>
              </a:rPr>
              <a:t>08.</a:t>
            </a:r>
            <a:endParaRPr lang="en-US" altLang="ko-KR" sz="4000" dirty="0">
              <a:solidFill>
                <a:srgbClr val="000000"/>
              </a:solidFill>
              <a:latin typeface="넥슨Lv1고딕 OTF Bold" pitchFamily="50" charset="-127"/>
              <a:ea typeface="넥슨Lv1고딕 OTF Bold" pitchFamily="50" charset="-127"/>
            </a:endParaRPr>
          </a:p>
          <a:p>
            <a:pPr algn="ctr"/>
            <a:r>
              <a:rPr lang="en-US" altLang="ko-KR" sz="4000" dirty="0" smtClean="0">
                <a:solidFill>
                  <a:srgbClr val="000000"/>
                </a:solidFill>
                <a:latin typeface="넥슨Lv1고딕 OTF Bold" pitchFamily="50" charset="-127"/>
                <a:ea typeface="넥슨Lv1고딕 OTF Bold" pitchFamily="50" charset="-127"/>
              </a:rPr>
              <a:t>Q&amp;A</a:t>
            </a:r>
          </a:p>
        </p:txBody>
      </p:sp>
      <p:pic>
        <p:nvPicPr>
          <p:cNvPr id="13" name="그림 12" descr="물음표가 있는 스티커 메모">
            <a:extLst>
              <a:ext uri="{FF2B5EF4-FFF2-40B4-BE49-F238E27FC236}">
                <a16:creationId xmlns="" xmlns:a16="http://schemas.microsoft.com/office/drawing/2014/main" id="{92DC7307-0BD4-4A9B-0045-04234ABA3D6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4286216" y="2109766"/>
            <a:ext cx="11930146" cy="7312024"/>
          </a:xfrm>
          <a:prstGeom prst="rect">
            <a:avLst/>
          </a:prstGeom>
        </p:spPr>
      </p:pic>
      <p:sp>
        <p:nvSpPr>
          <p:cNvPr id="14" name="TextBox 13">
            <a:extLst>
              <a:ext uri="{FF2B5EF4-FFF2-40B4-BE49-F238E27FC236}">
                <a16:creationId xmlns="" xmlns:a16="http://schemas.microsoft.com/office/drawing/2014/main" id="{4EC1BA16-B20B-197D-BAFB-A0AAEC5EF05F}"/>
              </a:ext>
            </a:extLst>
          </p:cNvPr>
          <p:cNvSpPr txBox="1"/>
          <p:nvPr/>
        </p:nvSpPr>
        <p:spPr>
          <a:xfrm>
            <a:off x="3929026" y="1220904"/>
            <a:ext cx="13106456" cy="707886"/>
          </a:xfrm>
          <a:prstGeom prst="rect">
            <a:avLst/>
          </a:prstGeom>
          <a:noFill/>
        </p:spPr>
        <p:txBody>
          <a:bodyPr wrap="square" rtlCol="0">
            <a:spAutoFit/>
          </a:bodyPr>
          <a:lstStyle/>
          <a:p>
            <a:r>
              <a:rPr lang="en-US" altLang="ko-KR" sz="4000" dirty="0" smtClean="0">
                <a:latin typeface="넥슨Lv1고딕 OTF Bold" pitchFamily="50" charset="-127"/>
                <a:ea typeface="넥슨Lv1고딕 OTF Bold" pitchFamily="50" charset="-127"/>
              </a:rPr>
              <a:t>Thank you ~</a:t>
            </a:r>
            <a:endParaRPr lang="ko-KR" altLang="en-US" sz="4000" dirty="0" smtClean="0">
              <a:latin typeface="넥슨Lv1고딕 OTF Bold" pitchFamily="50" charset="-127"/>
              <a:ea typeface="넥슨Lv1고딕 OTF Bold" pitchFamily="50" charset="-127"/>
            </a:endParaRPr>
          </a:p>
        </p:txBody>
      </p:sp>
    </p:spTree>
    <p:extLst>
      <p:ext uri="{BB962C8B-B14F-4D97-AF65-F5344CB8AC3E}">
        <p14:creationId xmlns="" xmlns:p14="http://schemas.microsoft.com/office/powerpoint/2010/main" val="15007506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25" name="TextBox 24">
            <a:extLst>
              <a:ext uri="{FF2B5EF4-FFF2-40B4-BE49-F238E27FC236}">
                <a16:creationId xmlns="" xmlns:a16="http://schemas.microsoft.com/office/drawing/2014/main" id="{6F7597DA-F542-CAC4-6CBF-407EBF0DCF7B}"/>
              </a:ext>
            </a:extLst>
          </p:cNvPr>
          <p:cNvSpPr txBox="1"/>
          <p:nvPr/>
        </p:nvSpPr>
        <p:spPr>
          <a:xfrm>
            <a:off x="4000464" y="1142972"/>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국내 농업 현황 및 전망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국내외 곡물자급률</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국내 농촌 인구 변화율</a:t>
            </a:r>
          </a:p>
        </p:txBody>
      </p:sp>
      <p:sp>
        <p:nvSpPr>
          <p:cNvPr id="26" name="TextBox 25">
            <a:extLst>
              <a:ext uri="{FF2B5EF4-FFF2-40B4-BE49-F238E27FC236}">
                <a16:creationId xmlns="" xmlns:a16="http://schemas.microsoft.com/office/drawing/2014/main" id="{88AA2683-FD55-766F-600C-11D54F139276}"/>
              </a:ext>
            </a:extLst>
          </p:cNvPr>
          <p:cNvSpPr txBox="1"/>
          <p:nvPr/>
        </p:nvSpPr>
        <p:spPr>
          <a:xfrm>
            <a:off x="11215702" y="9644094"/>
            <a:ext cx="6400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중앙일보</a:t>
            </a:r>
            <a:r>
              <a:rPr lang="en-US" altLang="ko-KR" sz="1400" dirty="0">
                <a:latin typeface="넥슨Lv1고딕 OTF Bold" pitchFamily="50" charset="-127"/>
                <a:ea typeface="넥슨Lv1고딕 OTF Bold" pitchFamily="50" charset="-127"/>
              </a:rPr>
              <a:t>,</a:t>
            </a:r>
            <a:r>
              <a:rPr lang="ko-KR" altLang="en-US" sz="1400" dirty="0" err="1">
                <a:latin typeface="넥슨Lv1고딕 OTF Bold" pitchFamily="50" charset="-127"/>
                <a:ea typeface="넥슨Lv1고딕 OTF Bold" pitchFamily="50" charset="-127"/>
              </a:rPr>
              <a:t>이미디어</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한국농촌경제연구원</a:t>
            </a:r>
          </a:p>
        </p:txBody>
      </p:sp>
      <p:grpSp>
        <p:nvGrpSpPr>
          <p:cNvPr id="27" name="그룹 15">
            <a:extLst>
              <a:ext uri="{FF2B5EF4-FFF2-40B4-BE49-F238E27FC236}">
                <a16:creationId xmlns="" xmlns:a16="http://schemas.microsoft.com/office/drawing/2014/main" id="{4E38A786-8C8D-7EDD-C0AF-DAD36F1DE3DC}"/>
              </a:ext>
            </a:extLst>
          </p:cNvPr>
          <p:cNvGrpSpPr/>
          <p:nvPr/>
        </p:nvGrpSpPr>
        <p:grpSpPr>
          <a:xfrm>
            <a:off x="7643802" y="3071798"/>
            <a:ext cx="9787006" cy="5929354"/>
            <a:chOff x="8747764" y="2247900"/>
            <a:chExt cx="8778236" cy="4890083"/>
          </a:xfrm>
        </p:grpSpPr>
        <p:pic>
          <p:nvPicPr>
            <p:cNvPr id="28" name="Picture 2">
              <a:extLst>
                <a:ext uri="{FF2B5EF4-FFF2-40B4-BE49-F238E27FC236}">
                  <a16:creationId xmlns="" xmlns:a16="http://schemas.microsoft.com/office/drawing/2014/main" id="{34CD0729-5F5F-9FBB-C1FF-670724CB0C35}"/>
                </a:ext>
              </a:extLst>
            </p:cNvPr>
            <p:cNvPicPr>
              <a:picLocks noChangeAspect="1" noChangeArrowheads="1"/>
            </p:cNvPicPr>
            <p:nvPr/>
          </p:nvPicPr>
          <p:blipFill>
            <a:blip r:embed="rId2"/>
            <a:srcRect t="6434"/>
            <a:stretch>
              <a:fillRect/>
            </a:stretch>
          </p:blipFill>
          <p:spPr bwMode="auto">
            <a:xfrm>
              <a:off x="8747764" y="2817983"/>
              <a:ext cx="8778236" cy="4320000"/>
            </a:xfrm>
            <a:prstGeom prst="rect">
              <a:avLst/>
            </a:prstGeom>
            <a:noFill/>
            <a:ln w="9525">
              <a:noFill/>
              <a:miter lim="800000"/>
              <a:headEnd/>
              <a:tailEnd/>
            </a:ln>
            <a:effectLst/>
          </p:spPr>
        </p:pic>
        <p:sp>
          <p:nvSpPr>
            <p:cNvPr id="29" name="TextBox 28">
              <a:extLst>
                <a:ext uri="{FF2B5EF4-FFF2-40B4-BE49-F238E27FC236}">
                  <a16:creationId xmlns="" xmlns:a16="http://schemas.microsoft.com/office/drawing/2014/main" id="{5CC12279-8641-A724-DB19-EF69926B95B5}"/>
                </a:ext>
              </a:extLst>
            </p:cNvPr>
            <p:cNvSpPr txBox="1"/>
            <p:nvPr/>
          </p:nvSpPr>
          <p:spPr>
            <a:xfrm>
              <a:off x="11269982" y="2247900"/>
              <a:ext cx="4548155" cy="456896"/>
            </a:xfrm>
            <a:prstGeom prst="rect">
              <a:avLst/>
            </a:prstGeom>
            <a:noFill/>
          </p:spPr>
          <p:txBody>
            <a:bodyPr wrap="square" rtlCol="0">
              <a:spAutoFit/>
            </a:bodyPr>
            <a:lstStyle/>
            <a:p>
              <a:pPr algn="ctr"/>
              <a:r>
                <a:rPr lang="ko-KR" altLang="en-US" sz="3000" dirty="0">
                  <a:latin typeface="넥슨Lv1고딕 OTF Bold" pitchFamily="50" charset="-127"/>
                  <a:ea typeface="넥슨Lv1고딕 OTF Bold" pitchFamily="50" charset="-127"/>
                </a:rPr>
                <a:t>국내 농촌 인구 변화율</a:t>
              </a:r>
            </a:p>
          </p:txBody>
        </p:sp>
      </p:grpSp>
      <p:grpSp>
        <p:nvGrpSpPr>
          <p:cNvPr id="30" name="그룹 16">
            <a:extLst>
              <a:ext uri="{FF2B5EF4-FFF2-40B4-BE49-F238E27FC236}">
                <a16:creationId xmlns="" xmlns:a16="http://schemas.microsoft.com/office/drawing/2014/main" id="{A919454E-F218-B572-03FB-D2D1A859A081}"/>
              </a:ext>
            </a:extLst>
          </p:cNvPr>
          <p:cNvGrpSpPr/>
          <p:nvPr/>
        </p:nvGrpSpPr>
        <p:grpSpPr>
          <a:xfrm>
            <a:off x="2223096" y="3694928"/>
            <a:ext cx="5519782" cy="5377662"/>
            <a:chOff x="4191000" y="2151102"/>
            <a:chExt cx="4731204" cy="4440198"/>
          </a:xfrm>
        </p:grpSpPr>
        <p:pic>
          <p:nvPicPr>
            <p:cNvPr id="31" name="Picture 2" descr="그래픽=김현서 kim.hyeonseo12@joongang.co.kr">
              <a:extLst>
                <a:ext uri="{FF2B5EF4-FFF2-40B4-BE49-F238E27FC236}">
                  <a16:creationId xmlns="" xmlns:a16="http://schemas.microsoft.com/office/drawing/2014/main" id="{1ED6BB60-D733-246D-8081-FEE61D52B52B}"/>
                </a:ext>
              </a:extLst>
            </p:cNvPr>
            <p:cNvPicPr>
              <a:picLocks noChangeAspect="1" noChangeArrowheads="1"/>
            </p:cNvPicPr>
            <p:nvPr/>
          </p:nvPicPr>
          <p:blipFill>
            <a:blip r:embed="rId3"/>
            <a:srcRect t="15076" r="5011"/>
            <a:stretch>
              <a:fillRect/>
            </a:stretch>
          </p:blipFill>
          <p:spPr bwMode="auto">
            <a:xfrm>
              <a:off x="4191000" y="2705100"/>
              <a:ext cx="4731204" cy="3886200"/>
            </a:xfrm>
            <a:prstGeom prst="rect">
              <a:avLst/>
            </a:prstGeom>
            <a:noFill/>
          </p:spPr>
        </p:pic>
        <p:sp>
          <p:nvSpPr>
            <p:cNvPr id="32" name="TextBox 31">
              <a:extLst>
                <a:ext uri="{FF2B5EF4-FFF2-40B4-BE49-F238E27FC236}">
                  <a16:creationId xmlns="" xmlns:a16="http://schemas.microsoft.com/office/drawing/2014/main" id="{B39F9D65-DE8A-9E2E-94B7-02C9734DC4F8}"/>
                </a:ext>
              </a:extLst>
            </p:cNvPr>
            <p:cNvSpPr txBox="1"/>
            <p:nvPr/>
          </p:nvSpPr>
          <p:spPr>
            <a:xfrm>
              <a:off x="4689702" y="2151102"/>
              <a:ext cx="3733800" cy="457422"/>
            </a:xfrm>
            <a:prstGeom prst="rect">
              <a:avLst/>
            </a:prstGeom>
            <a:noFill/>
          </p:spPr>
          <p:txBody>
            <a:bodyPr wrap="square" rtlCol="0">
              <a:spAutoFit/>
            </a:bodyPr>
            <a:lstStyle/>
            <a:p>
              <a:pPr algn="ctr"/>
              <a:r>
                <a:rPr lang="ko-KR" altLang="en-US" sz="3000" dirty="0">
                  <a:latin typeface="넥슨Lv1고딕 OTF Bold" pitchFamily="50" charset="-127"/>
                  <a:ea typeface="넥슨Lv1고딕 OTF Bold" pitchFamily="50" charset="-127"/>
                </a:rPr>
                <a:t>국내외 곡물자급률</a:t>
              </a:r>
            </a:p>
          </p:txBody>
        </p:sp>
      </p:grpSp>
      <p:sp>
        <p:nvSpPr>
          <p:cNvPr id="33" name="타원 32"/>
          <p:cNvSpPr/>
          <p:nvPr/>
        </p:nvSpPr>
        <p:spPr>
          <a:xfrm>
            <a:off x="6786546" y="7286640"/>
            <a:ext cx="714380" cy="7143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no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25" name="TextBox 24">
            <a:extLst>
              <a:ext uri="{FF2B5EF4-FFF2-40B4-BE49-F238E27FC236}">
                <a16:creationId xmlns="" xmlns:a16="http://schemas.microsoft.com/office/drawing/2014/main" id="{6F7597DA-F542-CAC4-6CBF-407EBF0DCF7B}"/>
              </a:ext>
            </a:extLst>
          </p:cNvPr>
          <p:cNvSpPr txBox="1"/>
          <p:nvPr/>
        </p:nvSpPr>
        <p:spPr>
          <a:xfrm>
            <a:off x="4000464" y="1142972"/>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국내 농업 현황 및 전망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국내외 곡물자급률</a:t>
            </a:r>
            <a:r>
              <a:rPr lang="en-US" altLang="ko-KR" sz="3000" dirty="0">
                <a:latin typeface="넥슨Lv1고딕 OTF Bold" pitchFamily="50" charset="-127"/>
                <a:ea typeface="넥슨Lv1고딕 OTF Bold" pitchFamily="50" charset="-127"/>
              </a:rPr>
              <a:t>, </a:t>
            </a:r>
            <a:r>
              <a:rPr lang="ko-KR" altLang="en-US" sz="3000" dirty="0">
                <a:latin typeface="넥슨Lv1고딕 OTF Bold" pitchFamily="50" charset="-127"/>
                <a:ea typeface="넥슨Lv1고딕 OTF Bold" pitchFamily="50" charset="-127"/>
              </a:rPr>
              <a:t>국내 농촌 인구 변화율</a:t>
            </a:r>
          </a:p>
        </p:txBody>
      </p:sp>
      <p:sp>
        <p:nvSpPr>
          <p:cNvPr id="26" name="TextBox 25">
            <a:extLst>
              <a:ext uri="{FF2B5EF4-FFF2-40B4-BE49-F238E27FC236}">
                <a16:creationId xmlns="" xmlns:a16="http://schemas.microsoft.com/office/drawing/2014/main" id="{88AA2683-FD55-766F-600C-11D54F139276}"/>
              </a:ext>
            </a:extLst>
          </p:cNvPr>
          <p:cNvSpPr txBox="1"/>
          <p:nvPr/>
        </p:nvSpPr>
        <p:spPr>
          <a:xfrm>
            <a:off x="11215702" y="9644094"/>
            <a:ext cx="64008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중앙일보</a:t>
            </a:r>
            <a:r>
              <a:rPr lang="en-US" altLang="ko-KR" sz="1400" dirty="0">
                <a:latin typeface="넥슨Lv1고딕 OTF Bold" pitchFamily="50" charset="-127"/>
                <a:ea typeface="넥슨Lv1고딕 OTF Bold" pitchFamily="50" charset="-127"/>
              </a:rPr>
              <a:t>,</a:t>
            </a:r>
            <a:r>
              <a:rPr lang="ko-KR" altLang="en-US" sz="1400" dirty="0" err="1">
                <a:latin typeface="넥슨Lv1고딕 OTF Bold" pitchFamily="50" charset="-127"/>
                <a:ea typeface="넥슨Lv1고딕 OTF Bold" pitchFamily="50" charset="-127"/>
              </a:rPr>
              <a:t>이미디어</a:t>
            </a:r>
            <a:r>
              <a:rPr lang="en-US" altLang="ko-KR" sz="1400" dirty="0">
                <a:latin typeface="넥슨Lv1고딕 OTF Bold" pitchFamily="50" charset="-127"/>
                <a:ea typeface="넥슨Lv1고딕 OTF Bold" pitchFamily="50" charset="-127"/>
              </a:rPr>
              <a:t>, </a:t>
            </a:r>
            <a:r>
              <a:rPr lang="ko-KR" altLang="en-US" sz="1400" dirty="0">
                <a:latin typeface="넥슨Lv1고딕 OTF Bold" pitchFamily="50" charset="-127"/>
                <a:ea typeface="넥슨Lv1고딕 OTF Bold" pitchFamily="50" charset="-127"/>
              </a:rPr>
              <a:t>한국농촌경제연구원</a:t>
            </a:r>
          </a:p>
        </p:txBody>
      </p:sp>
      <p:grpSp>
        <p:nvGrpSpPr>
          <p:cNvPr id="3" name="그룹 15">
            <a:extLst>
              <a:ext uri="{FF2B5EF4-FFF2-40B4-BE49-F238E27FC236}">
                <a16:creationId xmlns="" xmlns:a16="http://schemas.microsoft.com/office/drawing/2014/main" id="{4E38A786-8C8D-7EDD-C0AF-DAD36F1DE3DC}"/>
              </a:ext>
            </a:extLst>
          </p:cNvPr>
          <p:cNvGrpSpPr/>
          <p:nvPr/>
        </p:nvGrpSpPr>
        <p:grpSpPr>
          <a:xfrm>
            <a:off x="7643802" y="3071798"/>
            <a:ext cx="9787006" cy="5929354"/>
            <a:chOff x="8747764" y="2247900"/>
            <a:chExt cx="8778236" cy="4890083"/>
          </a:xfrm>
        </p:grpSpPr>
        <p:pic>
          <p:nvPicPr>
            <p:cNvPr id="28" name="Picture 2">
              <a:extLst>
                <a:ext uri="{FF2B5EF4-FFF2-40B4-BE49-F238E27FC236}">
                  <a16:creationId xmlns="" xmlns:a16="http://schemas.microsoft.com/office/drawing/2014/main" id="{34CD0729-5F5F-9FBB-C1FF-670724CB0C35}"/>
                </a:ext>
              </a:extLst>
            </p:cNvPr>
            <p:cNvPicPr>
              <a:picLocks noChangeAspect="1" noChangeArrowheads="1"/>
            </p:cNvPicPr>
            <p:nvPr/>
          </p:nvPicPr>
          <p:blipFill>
            <a:blip r:embed="rId2"/>
            <a:srcRect t="6434"/>
            <a:stretch>
              <a:fillRect/>
            </a:stretch>
          </p:blipFill>
          <p:spPr bwMode="auto">
            <a:xfrm>
              <a:off x="8747764" y="2817983"/>
              <a:ext cx="8778236" cy="4320000"/>
            </a:xfrm>
            <a:prstGeom prst="rect">
              <a:avLst/>
            </a:prstGeom>
            <a:noFill/>
            <a:ln w="9525">
              <a:noFill/>
              <a:miter lim="800000"/>
              <a:headEnd/>
              <a:tailEnd/>
            </a:ln>
            <a:effectLst/>
          </p:spPr>
        </p:pic>
        <p:sp>
          <p:nvSpPr>
            <p:cNvPr id="29" name="TextBox 28">
              <a:extLst>
                <a:ext uri="{FF2B5EF4-FFF2-40B4-BE49-F238E27FC236}">
                  <a16:creationId xmlns="" xmlns:a16="http://schemas.microsoft.com/office/drawing/2014/main" id="{5CC12279-8641-A724-DB19-EF69926B95B5}"/>
                </a:ext>
              </a:extLst>
            </p:cNvPr>
            <p:cNvSpPr txBox="1"/>
            <p:nvPr/>
          </p:nvSpPr>
          <p:spPr>
            <a:xfrm>
              <a:off x="11269982" y="2247900"/>
              <a:ext cx="4548155" cy="456896"/>
            </a:xfrm>
            <a:prstGeom prst="rect">
              <a:avLst/>
            </a:prstGeom>
            <a:noFill/>
          </p:spPr>
          <p:txBody>
            <a:bodyPr wrap="square" rtlCol="0">
              <a:spAutoFit/>
            </a:bodyPr>
            <a:lstStyle/>
            <a:p>
              <a:pPr algn="ctr"/>
              <a:r>
                <a:rPr lang="ko-KR" altLang="en-US" sz="3000" dirty="0">
                  <a:latin typeface="넥슨Lv1고딕 OTF Bold" pitchFamily="50" charset="-127"/>
                  <a:ea typeface="넥슨Lv1고딕 OTF Bold" pitchFamily="50" charset="-127"/>
                </a:rPr>
                <a:t>국내 농촌 인구 변화율</a:t>
              </a:r>
            </a:p>
          </p:txBody>
        </p:sp>
      </p:grpSp>
      <p:grpSp>
        <p:nvGrpSpPr>
          <p:cNvPr id="4" name="그룹 16">
            <a:extLst>
              <a:ext uri="{FF2B5EF4-FFF2-40B4-BE49-F238E27FC236}">
                <a16:creationId xmlns="" xmlns:a16="http://schemas.microsoft.com/office/drawing/2014/main" id="{A919454E-F218-B572-03FB-D2D1A859A081}"/>
              </a:ext>
            </a:extLst>
          </p:cNvPr>
          <p:cNvGrpSpPr/>
          <p:nvPr/>
        </p:nvGrpSpPr>
        <p:grpSpPr>
          <a:xfrm>
            <a:off x="2223096" y="3694928"/>
            <a:ext cx="5519782" cy="5377662"/>
            <a:chOff x="4191000" y="2151102"/>
            <a:chExt cx="4731204" cy="4440198"/>
          </a:xfrm>
        </p:grpSpPr>
        <p:pic>
          <p:nvPicPr>
            <p:cNvPr id="31" name="Picture 2" descr="그래픽=김현서 kim.hyeonseo12@joongang.co.kr">
              <a:extLst>
                <a:ext uri="{FF2B5EF4-FFF2-40B4-BE49-F238E27FC236}">
                  <a16:creationId xmlns="" xmlns:a16="http://schemas.microsoft.com/office/drawing/2014/main" id="{1ED6BB60-D733-246D-8081-FEE61D52B52B}"/>
                </a:ext>
              </a:extLst>
            </p:cNvPr>
            <p:cNvPicPr>
              <a:picLocks noChangeAspect="1" noChangeArrowheads="1"/>
            </p:cNvPicPr>
            <p:nvPr/>
          </p:nvPicPr>
          <p:blipFill>
            <a:blip r:embed="rId3"/>
            <a:srcRect t="15076" r="5011"/>
            <a:stretch>
              <a:fillRect/>
            </a:stretch>
          </p:blipFill>
          <p:spPr bwMode="auto">
            <a:xfrm>
              <a:off x="4191000" y="2705100"/>
              <a:ext cx="4731204" cy="3886200"/>
            </a:xfrm>
            <a:prstGeom prst="rect">
              <a:avLst/>
            </a:prstGeom>
            <a:noFill/>
          </p:spPr>
        </p:pic>
        <p:sp>
          <p:nvSpPr>
            <p:cNvPr id="32" name="TextBox 31">
              <a:extLst>
                <a:ext uri="{FF2B5EF4-FFF2-40B4-BE49-F238E27FC236}">
                  <a16:creationId xmlns="" xmlns:a16="http://schemas.microsoft.com/office/drawing/2014/main" id="{B39F9D65-DE8A-9E2E-94B7-02C9734DC4F8}"/>
                </a:ext>
              </a:extLst>
            </p:cNvPr>
            <p:cNvSpPr txBox="1"/>
            <p:nvPr/>
          </p:nvSpPr>
          <p:spPr>
            <a:xfrm>
              <a:off x="4689702" y="2151102"/>
              <a:ext cx="3733800" cy="457422"/>
            </a:xfrm>
            <a:prstGeom prst="rect">
              <a:avLst/>
            </a:prstGeom>
            <a:noFill/>
          </p:spPr>
          <p:txBody>
            <a:bodyPr wrap="square" rtlCol="0">
              <a:spAutoFit/>
            </a:bodyPr>
            <a:lstStyle/>
            <a:p>
              <a:pPr algn="ctr"/>
              <a:r>
                <a:rPr lang="ko-KR" altLang="en-US" sz="3000" dirty="0">
                  <a:latin typeface="넥슨Lv1고딕 OTF Bold" pitchFamily="50" charset="-127"/>
                  <a:ea typeface="넥슨Lv1고딕 OTF Bold" pitchFamily="50" charset="-127"/>
                </a:rPr>
                <a:t>국내외 곡물자급률</a:t>
              </a:r>
            </a:p>
          </p:txBody>
        </p:sp>
      </p:grpSp>
      <p:sp>
        <p:nvSpPr>
          <p:cNvPr id="33" name="타원 32"/>
          <p:cNvSpPr/>
          <p:nvPr/>
        </p:nvSpPr>
        <p:spPr>
          <a:xfrm>
            <a:off x="6786546" y="7286640"/>
            <a:ext cx="714380" cy="7143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noFill/>
            </a:endParaRPr>
          </a:p>
        </p:txBody>
      </p:sp>
      <p:grpSp>
        <p:nvGrpSpPr>
          <p:cNvPr id="13" name="그룹 19">
            <a:extLst>
              <a:ext uri="{FF2B5EF4-FFF2-40B4-BE49-F238E27FC236}">
                <a16:creationId xmlns="" xmlns:a16="http://schemas.microsoft.com/office/drawing/2014/main" id="{BF2BF6B5-074C-BEFF-A580-2ECD8D94AE57}"/>
              </a:ext>
            </a:extLst>
          </p:cNvPr>
          <p:cNvGrpSpPr/>
          <p:nvPr/>
        </p:nvGrpSpPr>
        <p:grpSpPr>
          <a:xfrm>
            <a:off x="5219700" y="2428856"/>
            <a:ext cx="7848600" cy="6108211"/>
            <a:chOff x="6629400" y="2400300"/>
            <a:chExt cx="7848600" cy="6108211"/>
          </a:xfrm>
        </p:grpSpPr>
        <p:pic>
          <p:nvPicPr>
            <p:cNvPr id="14" name="Picture 2" descr="https://www.ecomedia.co.kr/news/data/20201103/p1065576303919940_438_thum.JPG">
              <a:extLst>
                <a:ext uri="{FF2B5EF4-FFF2-40B4-BE49-F238E27FC236}">
                  <a16:creationId xmlns="" xmlns:a16="http://schemas.microsoft.com/office/drawing/2014/main" id="{168F965E-D45C-9E2C-9E02-D1A307C22C92}"/>
                </a:ext>
              </a:extLst>
            </p:cNvPr>
            <p:cNvPicPr>
              <a:picLocks noChangeAspect="1" noChangeArrowheads="1"/>
            </p:cNvPicPr>
            <p:nvPr/>
          </p:nvPicPr>
          <p:blipFill>
            <a:blip r:embed="rId4"/>
            <a:srcRect/>
            <a:stretch>
              <a:fillRect/>
            </a:stretch>
          </p:blipFill>
          <p:spPr bwMode="auto">
            <a:xfrm>
              <a:off x="6629400" y="2400300"/>
              <a:ext cx="7848600" cy="6108211"/>
            </a:xfrm>
            <a:prstGeom prst="rect">
              <a:avLst/>
            </a:prstGeom>
            <a:noFill/>
          </p:spPr>
        </p:pic>
        <p:sp>
          <p:nvSpPr>
            <p:cNvPr id="15" name="TextBox 14">
              <a:extLst>
                <a:ext uri="{FF2B5EF4-FFF2-40B4-BE49-F238E27FC236}">
                  <a16:creationId xmlns="" xmlns:a16="http://schemas.microsoft.com/office/drawing/2014/main" id="{EB12B280-D7BF-863A-8008-C74A03A85065}"/>
                </a:ext>
              </a:extLst>
            </p:cNvPr>
            <p:cNvSpPr txBox="1"/>
            <p:nvPr/>
          </p:nvSpPr>
          <p:spPr>
            <a:xfrm>
              <a:off x="12725400" y="8096190"/>
              <a:ext cx="1676400" cy="400110"/>
            </a:xfrm>
            <a:prstGeom prst="rect">
              <a:avLst/>
            </a:prstGeom>
            <a:noFill/>
          </p:spPr>
          <p:txBody>
            <a:bodyPr wrap="square" rtlCol="0">
              <a:spAutoFit/>
            </a:bodyPr>
            <a:lstStyle/>
            <a:p>
              <a:pPr algn="ctr"/>
              <a:r>
                <a:rPr lang="en-US" altLang="ko-KR" sz="2000">
                  <a:solidFill>
                    <a:schemeClr val="bg1"/>
                  </a:solidFill>
                  <a:latin typeface="나눔스퀘어 ExtraBold" pitchFamily="50" charset="-127"/>
                  <a:ea typeface="나눔스퀘어 ExtraBold" pitchFamily="50" charset="-127"/>
                </a:rPr>
                <a:t>2020</a:t>
              </a:r>
              <a:r>
                <a:rPr lang="ko-KR" altLang="en-US" sz="2000" dirty="0">
                  <a:solidFill>
                    <a:schemeClr val="bg1"/>
                  </a:solidFill>
                  <a:latin typeface="나눔스퀘어 ExtraBold" pitchFamily="50" charset="-127"/>
                  <a:ea typeface="나눔스퀘어 ExtraBold" pitchFamily="50" charset="-127"/>
                </a:rPr>
                <a:t>년 자료</a:t>
              </a: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 xmlns:a16="http://schemas.microsoft.com/office/drawing/2014/main" id="{9FA8330A-D654-99F5-5A26-EB8FCD9F36DA}"/>
              </a:ext>
            </a:extLst>
          </p:cNvPr>
          <p:cNvPicPr>
            <a:picLocks noChangeAspect="1" noChangeArrowheads="1"/>
          </p:cNvPicPr>
          <p:nvPr/>
        </p:nvPicPr>
        <p:blipFill>
          <a:blip r:embed="rId2"/>
          <a:srcRect/>
          <a:stretch>
            <a:fillRect/>
          </a:stretch>
        </p:blipFill>
        <p:spPr bwMode="auto">
          <a:xfrm>
            <a:off x="3405305" y="2567238"/>
            <a:ext cx="13668313" cy="6291038"/>
          </a:xfrm>
          <a:prstGeom prst="rect">
            <a:avLst/>
          </a:prstGeom>
          <a:noFill/>
          <a:ln w="9525">
            <a:noFill/>
            <a:miter lim="800000"/>
            <a:headEnd/>
            <a:tailEnd/>
          </a:ln>
          <a:effectLst/>
        </p:spPr>
      </p:pic>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16" name="TextBox 15">
            <a:extLst>
              <a:ext uri="{FF2B5EF4-FFF2-40B4-BE49-F238E27FC236}">
                <a16:creationId xmlns="" xmlns:a16="http://schemas.microsoft.com/office/drawing/2014/main" id="{C790D65D-3DC2-88B0-0BC0-AFCD9DB7E71E}"/>
              </a:ext>
            </a:extLst>
          </p:cNvPr>
          <p:cNvSpPr txBox="1"/>
          <p:nvPr/>
        </p:nvSpPr>
        <p:spPr>
          <a:xfrm>
            <a:off x="4038600" y="1220904"/>
            <a:ext cx="12496800" cy="707886"/>
          </a:xfrm>
          <a:prstGeom prst="rect">
            <a:avLst/>
          </a:prstGeom>
          <a:noFill/>
        </p:spPr>
        <p:txBody>
          <a:bodyPr wrap="square" rtlCol="0">
            <a:spAutoFit/>
          </a:bodyPr>
          <a:lstStyle/>
          <a:p>
            <a:r>
              <a:rPr lang="ko-KR" altLang="en-US" sz="4000" dirty="0">
                <a:latin typeface="넥슨Lv1고딕 OTF Bold" pitchFamily="50" charset="-127"/>
                <a:ea typeface="넥슨Lv1고딕 OTF Bold" pitchFamily="50" charset="-127"/>
              </a:rPr>
              <a:t>국내 농업 현황 및 전망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농가 인구 전망</a:t>
            </a:r>
          </a:p>
        </p:txBody>
      </p:sp>
      <p:sp>
        <p:nvSpPr>
          <p:cNvPr id="19" name="TextBox 18">
            <a:extLst>
              <a:ext uri="{FF2B5EF4-FFF2-40B4-BE49-F238E27FC236}">
                <a16:creationId xmlns="" xmlns:a16="http://schemas.microsoft.com/office/drawing/2014/main" id="{55F35D55-AAAA-56B3-F334-401448FB2E65}"/>
              </a:ext>
            </a:extLst>
          </p:cNvPr>
          <p:cNvSpPr txBox="1"/>
          <p:nvPr/>
        </p:nvSpPr>
        <p:spPr>
          <a:xfrm>
            <a:off x="12773084" y="9680004"/>
            <a:ext cx="4800600" cy="304800"/>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한국농촌경제연구원</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농업관측센터</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0"/>
          <p:cNvSpPr txBox="1"/>
          <p:nvPr/>
        </p:nvSpPr>
        <p:spPr>
          <a:xfrm>
            <a:off x="714316" y="500030"/>
            <a:ext cx="2440444" cy="1938992"/>
          </a:xfrm>
          <a:prstGeom prst="rect">
            <a:avLst/>
          </a:prstGeom>
          <a:noFill/>
        </p:spPr>
        <p:txBody>
          <a:bodyPr wrap="square" rtlCol="0" anchor="t">
            <a:spAutoFit/>
          </a:bodyPr>
          <a:lstStyle/>
          <a:p>
            <a:r>
              <a:rPr lang="en-US" altLang="ko-KR" sz="4000" dirty="0">
                <a:solidFill>
                  <a:srgbClr val="000000"/>
                </a:solidFill>
                <a:latin typeface="넥슨Lv1고딕 OTF Bold" pitchFamily="50" charset="-127"/>
                <a:ea typeface="넥슨Lv1고딕 OTF Bold" pitchFamily="50" charset="-127"/>
              </a:rPr>
              <a:t>01.</a:t>
            </a:r>
            <a:r>
              <a:rPr lang="ko-KR" altLang="en-US" sz="4000" dirty="0">
                <a:solidFill>
                  <a:srgbClr val="000000"/>
                </a:solidFill>
                <a:latin typeface="넥슨Lv1고딕 OTF Bold" pitchFamily="50" charset="-127"/>
                <a:ea typeface="넥슨Lv1고딕 OTF Bold" pitchFamily="50" charset="-127"/>
              </a:rPr>
              <a:t> 프로젝트 개요</a:t>
            </a:r>
            <a:endParaRPr lang="en-US" altLang="ko-KR" sz="4000" dirty="0">
              <a:solidFill>
                <a:srgbClr val="000000"/>
              </a:solidFill>
              <a:latin typeface="넥슨Lv1고딕 OTF Bold" pitchFamily="50" charset="-127"/>
              <a:ea typeface="넥슨Lv1고딕 OTF Bold" pitchFamily="50" charset="-127"/>
            </a:endParaRPr>
          </a:p>
        </p:txBody>
      </p:sp>
      <p:sp>
        <p:nvSpPr>
          <p:cNvPr id="17" name="TextBox 16"/>
          <p:cNvSpPr txBox="1"/>
          <p:nvPr/>
        </p:nvSpPr>
        <p:spPr>
          <a:xfrm>
            <a:off x="862968" y="2714608"/>
            <a:ext cx="2143140" cy="477054"/>
          </a:xfrm>
          <a:prstGeom prst="rect">
            <a:avLst/>
          </a:prstGeom>
          <a:noFill/>
        </p:spPr>
        <p:txBody>
          <a:bodyPr wrap="square" rtlCol="0">
            <a:spAutoFit/>
          </a:bodyPr>
          <a:lstStyle/>
          <a:p>
            <a:pPr algn="ctr"/>
            <a:r>
              <a:rPr lang="ko-KR" altLang="en-US" sz="2500" dirty="0">
                <a:latin typeface="넥슨Lv1고딕 OTF Bold" pitchFamily="50" charset="-127"/>
                <a:ea typeface="넥슨Lv1고딕 OTF Bold" pitchFamily="50" charset="-127"/>
              </a:rPr>
              <a:t>배경 및 목적</a:t>
            </a:r>
            <a:endParaRPr lang="en-US" altLang="ko-KR" sz="2500" dirty="0">
              <a:latin typeface="넥슨Lv1고딕 OTF Bold" pitchFamily="50" charset="-127"/>
              <a:ea typeface="넥슨Lv1고딕 OTF Bold" pitchFamily="50" charset="-127"/>
            </a:endParaRPr>
          </a:p>
        </p:txBody>
      </p:sp>
      <p:sp>
        <p:nvSpPr>
          <p:cNvPr id="8" name="TextBox 7">
            <a:extLst>
              <a:ext uri="{FF2B5EF4-FFF2-40B4-BE49-F238E27FC236}">
                <a16:creationId xmlns="" xmlns:a16="http://schemas.microsoft.com/office/drawing/2014/main" id="{424CE822-F056-35FC-1E9F-BD9D29A8A6CE}"/>
              </a:ext>
            </a:extLst>
          </p:cNvPr>
          <p:cNvSpPr txBox="1"/>
          <p:nvPr/>
        </p:nvSpPr>
        <p:spPr>
          <a:xfrm>
            <a:off x="4038600" y="1220904"/>
            <a:ext cx="12496800" cy="707886"/>
          </a:xfrm>
          <a:prstGeom prst="rect">
            <a:avLst/>
          </a:prstGeom>
          <a:noFill/>
        </p:spPr>
        <p:txBody>
          <a:bodyPr wrap="square" rtlCol="0">
            <a:spAutoFit/>
          </a:bodyPr>
          <a:lstStyle/>
          <a:p>
            <a:r>
              <a:rPr lang="ko-KR" altLang="en-US" sz="4000" dirty="0" err="1">
                <a:latin typeface="넥슨Lv1고딕 OTF Bold" pitchFamily="50" charset="-127"/>
                <a:ea typeface="넥슨Lv1고딕 OTF Bold" pitchFamily="50" charset="-127"/>
              </a:rPr>
              <a:t>스마트팜</a:t>
            </a:r>
            <a:r>
              <a:rPr lang="ko-KR" altLang="en-US" sz="4000" dirty="0">
                <a:latin typeface="넥슨Lv1고딕 OTF Bold" pitchFamily="50" charset="-127"/>
                <a:ea typeface="넥슨Lv1고딕 OTF Bold" pitchFamily="50" charset="-127"/>
              </a:rPr>
              <a:t> </a:t>
            </a:r>
            <a:r>
              <a:rPr lang="en-US" altLang="ko-KR" sz="3000" dirty="0">
                <a:latin typeface="넥슨Lv1고딕 OTF Bold" pitchFamily="50" charset="-127"/>
                <a:ea typeface="넥슨Lv1고딕 OTF Bold" pitchFamily="50" charset="-127"/>
              </a:rPr>
              <a:t>-</a:t>
            </a:r>
            <a:r>
              <a:rPr lang="ko-KR" altLang="en-US" sz="3000" dirty="0">
                <a:latin typeface="넥슨Lv1고딕 OTF Bold" pitchFamily="50" charset="-127"/>
                <a:ea typeface="넥슨Lv1고딕 OTF Bold" pitchFamily="50" charset="-127"/>
              </a:rPr>
              <a:t> </a:t>
            </a:r>
            <a:r>
              <a:rPr lang="ko-KR" altLang="en-US" sz="3000" dirty="0" err="1">
                <a:latin typeface="넥슨Lv1고딕 OTF Bold" pitchFamily="50" charset="-127"/>
                <a:ea typeface="넥슨Lv1고딕 OTF Bold" pitchFamily="50" charset="-127"/>
              </a:rPr>
              <a:t>스마트팜</a:t>
            </a:r>
            <a:r>
              <a:rPr lang="ko-KR" altLang="en-US" sz="3000" dirty="0">
                <a:latin typeface="넥슨Lv1고딕 OTF Bold" pitchFamily="50" charset="-127"/>
                <a:ea typeface="넥슨Lv1고딕 OTF Bold" pitchFamily="50" charset="-127"/>
              </a:rPr>
              <a:t> 개념</a:t>
            </a:r>
          </a:p>
        </p:txBody>
      </p:sp>
      <p:sp>
        <p:nvSpPr>
          <p:cNvPr id="9" name="TextBox 8">
            <a:extLst>
              <a:ext uri="{FF2B5EF4-FFF2-40B4-BE49-F238E27FC236}">
                <a16:creationId xmlns="" xmlns:a16="http://schemas.microsoft.com/office/drawing/2014/main" id="{F5C0BD36-1DF1-9710-DE5B-1DCDB2B0E9E4}"/>
              </a:ext>
            </a:extLst>
          </p:cNvPr>
          <p:cNvSpPr txBox="1"/>
          <p:nvPr/>
        </p:nvSpPr>
        <p:spPr>
          <a:xfrm>
            <a:off x="12787338" y="9715532"/>
            <a:ext cx="4724400" cy="307777"/>
          </a:xfrm>
          <a:prstGeom prst="rect">
            <a:avLst/>
          </a:prstGeom>
          <a:noFill/>
        </p:spPr>
        <p:txBody>
          <a:bodyPr wrap="square" rtlCol="0">
            <a:spAutoFit/>
          </a:bodyPr>
          <a:lstStyle/>
          <a:p>
            <a:pPr algn="r"/>
            <a:r>
              <a:rPr lang="ko-KR" altLang="en-US" sz="1400" dirty="0">
                <a:latin typeface="넥슨Lv1고딕 OTF Bold" pitchFamily="50" charset="-127"/>
                <a:ea typeface="넥슨Lv1고딕 OTF Bold" pitchFamily="50" charset="-127"/>
              </a:rPr>
              <a:t>출처</a:t>
            </a:r>
            <a:r>
              <a:rPr lang="en-US" altLang="ko-KR" sz="1400" dirty="0">
                <a:latin typeface="넥슨Lv1고딕 OTF Bold" pitchFamily="50" charset="-127"/>
                <a:ea typeface="넥슨Lv1고딕 OTF Bold" pitchFamily="50" charset="-127"/>
              </a:rPr>
              <a:t> : </a:t>
            </a:r>
            <a:r>
              <a:rPr lang="ko-KR" altLang="en-US" sz="1400" dirty="0">
                <a:latin typeface="넥슨Lv1고딕 OTF Bold" pitchFamily="50" charset="-127"/>
                <a:ea typeface="넥슨Lv1고딕 OTF Bold" pitchFamily="50" charset="-127"/>
              </a:rPr>
              <a:t>농림수산식품교육문화정보원</a:t>
            </a:r>
            <a:r>
              <a:rPr lang="en-US" altLang="ko-KR" sz="1400" dirty="0">
                <a:latin typeface="넥슨Lv1고딕 OTF Bold" pitchFamily="50" charset="-127"/>
                <a:ea typeface="넥슨Lv1고딕 OTF Bold" pitchFamily="50" charset="-127"/>
              </a:rPr>
              <a:t>,</a:t>
            </a:r>
            <a:r>
              <a:rPr lang="ko-KR" altLang="en-US" sz="1400" dirty="0">
                <a:latin typeface="넥슨Lv1고딕 OTF Bold" pitchFamily="50" charset="-127"/>
                <a:ea typeface="넥슨Lv1고딕 OTF Bold" pitchFamily="50" charset="-127"/>
              </a:rPr>
              <a:t> </a:t>
            </a:r>
            <a:r>
              <a:rPr lang="en-US" altLang="ko-KR" sz="1400" dirty="0">
                <a:latin typeface="넥슨Lv1고딕 OTF Bold" pitchFamily="50" charset="-127"/>
                <a:ea typeface="넥슨Lv1고딕 OTF Bold" pitchFamily="50" charset="-127"/>
              </a:rPr>
              <a:t>Priva.com</a:t>
            </a:r>
            <a:endParaRPr lang="ko-KR" altLang="en-US" sz="1400" dirty="0">
              <a:latin typeface="넥슨Lv1고딕 OTF Bold" pitchFamily="50" charset="-127"/>
              <a:ea typeface="넥슨Lv1고딕 OTF Bold" pitchFamily="50" charset="-127"/>
            </a:endParaRPr>
          </a:p>
        </p:txBody>
      </p:sp>
      <p:sp>
        <p:nvSpPr>
          <p:cNvPr id="10" name="TextBox 9">
            <a:extLst>
              <a:ext uri="{FF2B5EF4-FFF2-40B4-BE49-F238E27FC236}">
                <a16:creationId xmlns="" xmlns:a16="http://schemas.microsoft.com/office/drawing/2014/main" id="{A76B774D-60AB-5180-691F-BC655D34BC25}"/>
              </a:ext>
            </a:extLst>
          </p:cNvPr>
          <p:cNvSpPr txBox="1"/>
          <p:nvPr/>
        </p:nvSpPr>
        <p:spPr>
          <a:xfrm>
            <a:off x="3810000" y="2095500"/>
            <a:ext cx="12649200" cy="1948034"/>
          </a:xfrm>
          <a:prstGeom prst="rect">
            <a:avLst/>
          </a:prstGeom>
          <a:noFill/>
        </p:spPr>
        <p:txBody>
          <a:bodyPr wrap="square" rtlCol="0">
            <a:spAutoFit/>
          </a:bodyPr>
          <a:lstStyle/>
          <a:p>
            <a:pPr>
              <a:lnSpc>
                <a:spcPct val="150000"/>
              </a:lnSpc>
            </a:pPr>
            <a:r>
              <a:rPr lang="ko-KR" altLang="en-US" sz="2800" dirty="0">
                <a:latin typeface="넥슨Lv1고딕 OTF Bold" pitchFamily="50" charset="-127"/>
                <a:ea typeface="넥슨Lv1고딕 OTF Bold" pitchFamily="50" charset="-127"/>
              </a:rPr>
              <a:t>비닐하우스</a:t>
            </a:r>
            <a:r>
              <a:rPr lang="en-US" altLang="ko-KR" sz="2800" dirty="0">
                <a:latin typeface="넥슨Lv1고딕 OTF Bold" pitchFamily="50" charset="-127"/>
                <a:ea typeface="넥슨Lv1고딕 OTF Bold" pitchFamily="50" charset="-127"/>
              </a:rPr>
              <a:t>, </a:t>
            </a:r>
            <a:r>
              <a:rPr lang="ko-KR" altLang="en-US" sz="2800" dirty="0">
                <a:latin typeface="넥슨Lv1고딕 OTF Bold" pitchFamily="50" charset="-127"/>
                <a:ea typeface="넥슨Lv1고딕 OTF Bold" pitchFamily="50" charset="-127"/>
              </a:rPr>
              <a:t>유리온실 등의 시설원예</a:t>
            </a:r>
            <a:r>
              <a:rPr lang="en-US" altLang="ko-KR" sz="2800" dirty="0">
                <a:latin typeface="넥슨Lv1고딕 OTF Bold" pitchFamily="50" charset="-127"/>
                <a:ea typeface="넥슨Lv1고딕 OTF Bold" pitchFamily="50" charset="-127"/>
              </a:rPr>
              <a:t>, </a:t>
            </a:r>
            <a:r>
              <a:rPr lang="ko-KR" altLang="en-US" sz="2800" dirty="0">
                <a:latin typeface="넥슨Lv1고딕 OTF Bold" pitchFamily="50" charset="-127"/>
                <a:ea typeface="넥슨Lv1고딕 OTF Bold" pitchFamily="50" charset="-127"/>
              </a:rPr>
              <a:t>축사 등에 사물인터넷</a:t>
            </a:r>
            <a:r>
              <a:rPr lang="en-US" altLang="ko-KR" sz="2800" dirty="0">
                <a:latin typeface="넥슨Lv1고딕 OTF Bold" pitchFamily="50" charset="-127"/>
                <a:ea typeface="넥슨Lv1고딕 OTF Bold" pitchFamily="50" charset="-127"/>
              </a:rPr>
              <a:t>(</a:t>
            </a:r>
            <a:r>
              <a:rPr lang="en-US" altLang="ko-KR" sz="2800" dirty="0" err="1">
                <a:latin typeface="넥슨Lv1고딕 OTF Bold" pitchFamily="50" charset="-127"/>
                <a:ea typeface="넥슨Lv1고딕 OTF Bold" pitchFamily="50" charset="-127"/>
              </a:rPr>
              <a:t>IoT</a:t>
            </a:r>
            <a:r>
              <a:rPr lang="en-US" altLang="ko-KR" sz="2800" dirty="0">
                <a:latin typeface="넥슨Lv1고딕 OTF Bold" pitchFamily="50" charset="-127"/>
                <a:ea typeface="넥슨Lv1고딕 OTF Bold" pitchFamily="50" charset="-127"/>
              </a:rPr>
              <a:t>), </a:t>
            </a:r>
            <a:r>
              <a:rPr lang="ko-KR" altLang="en-US" sz="2800" dirty="0" err="1">
                <a:latin typeface="넥슨Lv1고딕 OTF Bold" pitchFamily="50" charset="-127"/>
                <a:ea typeface="넥슨Lv1고딕 OTF Bold" pitchFamily="50" charset="-127"/>
              </a:rPr>
              <a:t>빅데이터</a:t>
            </a:r>
            <a:r>
              <a:rPr lang="en-US" altLang="ko-KR" sz="2800" dirty="0">
                <a:latin typeface="넥슨Lv1고딕 OTF Bold" pitchFamily="50" charset="-127"/>
                <a:ea typeface="넥슨Lv1고딕 OTF Bold" pitchFamily="50" charset="-127"/>
              </a:rPr>
              <a:t>, </a:t>
            </a:r>
            <a:r>
              <a:rPr lang="ko-KR" altLang="en-US" sz="2800" dirty="0">
                <a:latin typeface="넥슨Lv1고딕 OTF Bold" pitchFamily="50" charset="-127"/>
                <a:ea typeface="넥슨Lv1고딕 OTF Bold" pitchFamily="50" charset="-127"/>
              </a:rPr>
              <a:t>인공지능</a:t>
            </a:r>
            <a:r>
              <a:rPr lang="en-US" altLang="ko-KR" sz="2800" dirty="0">
                <a:latin typeface="넥슨Lv1고딕 OTF Bold" pitchFamily="50" charset="-127"/>
                <a:ea typeface="넥슨Lv1고딕 OTF Bold" pitchFamily="50" charset="-127"/>
              </a:rPr>
              <a:t>, </a:t>
            </a:r>
            <a:r>
              <a:rPr lang="ko-KR" altLang="en-US" sz="2800" dirty="0">
                <a:latin typeface="넥슨Lv1고딕 OTF Bold" pitchFamily="50" charset="-127"/>
                <a:ea typeface="넥슨Lv1고딕 OTF Bold" pitchFamily="50" charset="-127"/>
              </a:rPr>
              <a:t>로봇 등 정보통신기술</a:t>
            </a:r>
            <a:r>
              <a:rPr lang="en-US" altLang="ko-KR" sz="2800" dirty="0">
                <a:latin typeface="넥슨Lv1고딕 OTF Bold" pitchFamily="50" charset="-127"/>
                <a:ea typeface="넥슨Lv1고딕 OTF Bold" pitchFamily="50" charset="-127"/>
              </a:rPr>
              <a:t>(ICT)</a:t>
            </a:r>
            <a:r>
              <a:rPr lang="ko-KR" altLang="en-US" sz="2800" dirty="0">
                <a:latin typeface="넥슨Lv1고딕 OTF Bold" pitchFamily="50" charset="-127"/>
                <a:ea typeface="넥슨Lv1고딕 OTF Bold" pitchFamily="50" charset="-127"/>
              </a:rPr>
              <a:t>를 접목하여 작물과 가축의 생육환경을 원격</a:t>
            </a:r>
            <a:r>
              <a:rPr lang="en-US" altLang="ko-KR" sz="2800" dirty="0">
                <a:latin typeface="넥슨Lv1고딕 OTF Bold" pitchFamily="50" charset="-127"/>
                <a:ea typeface="넥슨Lv1고딕 OTF Bold" pitchFamily="50" charset="-127"/>
              </a:rPr>
              <a:t>, </a:t>
            </a:r>
            <a:r>
              <a:rPr lang="ko-KR" altLang="en-US" sz="2800" dirty="0">
                <a:latin typeface="넥슨Lv1고딕 OTF Bold" pitchFamily="50" charset="-127"/>
                <a:ea typeface="넥슨Lv1고딕 OTF Bold" pitchFamily="50" charset="-127"/>
              </a:rPr>
              <a:t>자동으로 적정하게 유지</a:t>
            </a:r>
            <a:r>
              <a:rPr lang="en-US" altLang="ko-KR" sz="2800" dirty="0">
                <a:latin typeface="넥슨Lv1고딕 OTF Bold" pitchFamily="50" charset="-127"/>
                <a:ea typeface="넥슨Lv1고딕 OTF Bold" pitchFamily="50" charset="-127"/>
              </a:rPr>
              <a:t>,</a:t>
            </a:r>
            <a:r>
              <a:rPr lang="ko-KR" altLang="en-US" sz="2800" dirty="0">
                <a:latin typeface="넥슨Lv1고딕 OTF Bold" pitchFamily="50" charset="-127"/>
                <a:ea typeface="넥슨Lv1고딕 OTF Bold" pitchFamily="50" charset="-127"/>
              </a:rPr>
              <a:t>관리할 수 있는 농장</a:t>
            </a:r>
          </a:p>
        </p:txBody>
      </p:sp>
      <p:pic>
        <p:nvPicPr>
          <p:cNvPr id="11" name="Picture 4" descr="Kompano is designed to de-leaf tomato plants 24/7. - Photo: Priva">
            <a:hlinkClick r:id="rId2" action="ppaction://hlinkfile"/>
            <a:extLst>
              <a:ext uri="{FF2B5EF4-FFF2-40B4-BE49-F238E27FC236}">
                <a16:creationId xmlns="" xmlns:a16="http://schemas.microsoft.com/office/drawing/2014/main" id="{7C881032-B098-7BFF-21CB-EA29786C82E5}"/>
              </a:ext>
            </a:extLst>
          </p:cNvPr>
          <p:cNvPicPr>
            <a:picLocks noChangeAspect="1" noChangeArrowheads="1"/>
          </p:cNvPicPr>
          <p:nvPr/>
        </p:nvPicPr>
        <p:blipFill>
          <a:blip r:embed="rId3"/>
          <a:srcRect/>
          <a:stretch>
            <a:fillRect/>
          </a:stretch>
        </p:blipFill>
        <p:spPr bwMode="auto">
          <a:xfrm>
            <a:off x="10429884" y="4929186"/>
            <a:ext cx="6019800" cy="4010834"/>
          </a:xfrm>
          <a:prstGeom prst="rect">
            <a:avLst/>
          </a:prstGeom>
          <a:noFill/>
        </p:spPr>
      </p:pic>
      <p:pic>
        <p:nvPicPr>
          <p:cNvPr id="12" name="Picture 8" descr="연도별 스마트팜·ICT 농업 관련 관심도">
            <a:extLst>
              <a:ext uri="{FF2B5EF4-FFF2-40B4-BE49-F238E27FC236}">
                <a16:creationId xmlns="" xmlns:a16="http://schemas.microsoft.com/office/drawing/2014/main" id="{5E2AF1C1-B1B4-8F1A-9CE8-443A662DA8B4}"/>
              </a:ext>
            </a:extLst>
          </p:cNvPr>
          <p:cNvPicPr>
            <a:picLocks noChangeAspect="1" noChangeArrowheads="1"/>
          </p:cNvPicPr>
          <p:nvPr/>
        </p:nvPicPr>
        <p:blipFill>
          <a:blip r:embed="rId4"/>
          <a:srcRect/>
          <a:stretch>
            <a:fillRect/>
          </a:stretch>
        </p:blipFill>
        <p:spPr bwMode="auto">
          <a:xfrm>
            <a:off x="3962400" y="4177116"/>
            <a:ext cx="5181600" cy="5181601"/>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디자인 사용자 지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3236</TotalTime>
  <Words>1858</Words>
  <Application>Microsoft Office PowerPoint</Application>
  <PresentationFormat>사용자 지정</PresentationFormat>
  <Paragraphs>565</Paragraphs>
  <Slides>57</Slides>
  <Notes>1</Notes>
  <HiddenSlides>0</HiddenSlides>
  <MMClips>0</MMClips>
  <ScaleCrop>false</ScaleCrop>
  <HeadingPairs>
    <vt:vector size="6" baseType="variant">
      <vt:variant>
        <vt:lpstr>사용한 글꼴</vt:lpstr>
      </vt:variant>
      <vt:variant>
        <vt:i4>14</vt:i4>
      </vt:variant>
      <vt:variant>
        <vt:lpstr>테마</vt:lpstr>
      </vt:variant>
      <vt:variant>
        <vt:i4>2</vt:i4>
      </vt:variant>
      <vt:variant>
        <vt:lpstr>슬라이드 제목</vt:lpstr>
      </vt:variant>
      <vt:variant>
        <vt:i4>57</vt:i4>
      </vt:variant>
    </vt:vector>
  </HeadingPairs>
  <TitlesOfParts>
    <vt:vector size="73" baseType="lpstr">
      <vt:lpstr>굴림</vt:lpstr>
      <vt:lpstr>Arial</vt:lpstr>
      <vt:lpstr>넥슨Lv1고딕 OTF Bold</vt:lpstr>
      <vt:lpstr>Gmarket Sans Bold</vt:lpstr>
      <vt:lpstr>NEXON Lv1 Gothic OTF Bold</vt:lpstr>
      <vt:lpstr>맑은 고딕</vt:lpstr>
      <vt:lpstr>나눔스퀘어 ExtraBold</vt:lpstr>
      <vt:lpstr>나눔스퀘어 Bold</vt:lpstr>
      <vt:lpstr>나눔스퀘어_ac</vt:lpstr>
      <vt:lpstr>NEXON Lv1 Gothic OTF</vt:lpstr>
      <vt:lpstr>넥슨Lv1고딕 Low OTF</vt:lpstr>
      <vt:lpstr>넥슨Lv1고딕 OTF</vt:lpstr>
      <vt:lpstr>Calibri</vt:lpstr>
      <vt:lpstr>?? ??</vt:lpstr>
      <vt:lpstr>Office Theme</vt:lpstr>
      <vt:lpstr>디자인 사용자 지정</vt:lpstr>
      <vt:lpstr>슬라이드 1</vt:lpstr>
      <vt:lpstr>슬라이드 2</vt:lpstr>
      <vt:lpstr>슬라이드 3</vt:lpstr>
      <vt:lpstr>슬라이드 4</vt:lpstr>
      <vt:lpstr>슬라이드 5</vt:lpstr>
      <vt:lpstr>슬라이드 6</vt:lpstr>
      <vt:lpstr>슬라이드 7</vt:lpstr>
      <vt:lpstr>슬라이드 8</vt:lpstr>
      <vt:lpstr>슬라이드 9</vt:lpstr>
      <vt:lpstr>슬라이드 10</vt:lpstr>
      <vt:lpstr>슬라이드 11</vt:lpstr>
      <vt:lpstr>슬라이드 12</vt:lpstr>
      <vt:lpstr>슬라이드 13</vt:lpstr>
      <vt:lpstr>슬라이드 14</vt:lpstr>
      <vt:lpstr>슬라이드 15</vt:lpstr>
      <vt:lpstr>슬라이드 16</vt:lpstr>
      <vt:lpstr>슬라이드 17</vt:lpstr>
      <vt:lpstr>슬라이드 18</vt:lpstr>
      <vt:lpstr>슬라이드 19</vt:lpstr>
      <vt:lpstr>슬라이드 20</vt:lpstr>
      <vt:lpstr>슬라이드 21</vt:lpstr>
      <vt:lpstr>슬라이드 22</vt:lpstr>
      <vt:lpstr>슬라이드 23</vt:lpstr>
      <vt:lpstr>슬라이드 24</vt:lpstr>
      <vt:lpstr>슬라이드 25</vt:lpstr>
      <vt:lpstr>슬라이드 26</vt:lpstr>
      <vt:lpstr>슬라이드 27</vt:lpstr>
      <vt:lpstr>슬라이드 28</vt:lpstr>
      <vt:lpstr>슬라이드 29</vt:lpstr>
      <vt:lpstr>슬라이드 30</vt:lpstr>
      <vt:lpstr>슬라이드 31</vt:lpstr>
      <vt:lpstr>슬라이드 32</vt:lpstr>
      <vt:lpstr>슬라이드 33</vt:lpstr>
      <vt:lpstr>슬라이드 34</vt:lpstr>
      <vt:lpstr>슬라이드 35</vt:lpstr>
      <vt:lpstr>슬라이드 36</vt:lpstr>
      <vt:lpstr>슬라이드 37</vt:lpstr>
      <vt:lpstr>슬라이드 38</vt:lpstr>
      <vt:lpstr>슬라이드 39</vt:lpstr>
      <vt:lpstr>슬라이드 40</vt:lpstr>
      <vt:lpstr>슬라이드 41</vt:lpstr>
      <vt:lpstr>슬라이드 42</vt:lpstr>
      <vt:lpstr>슬라이드 43</vt:lpstr>
      <vt:lpstr>슬라이드 44</vt:lpstr>
      <vt:lpstr>슬라이드 45</vt:lpstr>
      <vt:lpstr>슬라이드 46</vt:lpstr>
      <vt:lpstr>슬라이드 47</vt:lpstr>
      <vt:lpstr>슬라이드 48</vt:lpstr>
      <vt:lpstr>슬라이드 49</vt:lpstr>
      <vt:lpstr>슬라이드 50</vt:lpstr>
      <vt:lpstr>슬라이드 51</vt:lpstr>
      <vt:lpstr>슬라이드 52</vt:lpstr>
      <vt:lpstr>슬라이드 53</vt:lpstr>
      <vt:lpstr>슬라이드 54</vt:lpstr>
      <vt:lpstr>슬라이드 55</vt:lpstr>
      <vt:lpstr>슬라이드 56</vt:lpstr>
      <vt:lpstr>슬라이드 57</vt:lpstr>
    </vt:vector>
  </TitlesOfParts>
  <Company>officegen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officegen</dc:creator>
  <cp:lastModifiedBy>acorn</cp:lastModifiedBy>
  <cp:revision>459</cp:revision>
  <dcterms:created xsi:type="dcterms:W3CDTF">2023-07-04T11:07:14Z</dcterms:created>
  <dcterms:modified xsi:type="dcterms:W3CDTF">2023-07-12T02:18:06Z</dcterms:modified>
  <cp:contentStatus/>
</cp:coreProperties>
</file>